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04"/>
  </p:notesMasterIdLst>
  <p:sldIdLst>
    <p:sldId id="256" r:id="rId2"/>
    <p:sldId id="39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7" r:id="rId44"/>
    <p:sldId id="321" r:id="rId45"/>
    <p:sldId id="322" r:id="rId46"/>
    <p:sldId id="323" r:id="rId47"/>
    <p:sldId id="324" r:id="rId48"/>
    <p:sldId id="325" r:id="rId49"/>
    <p:sldId id="326" r:id="rId50"/>
    <p:sldId id="337" r:id="rId51"/>
    <p:sldId id="338" r:id="rId52"/>
    <p:sldId id="339" r:id="rId53"/>
    <p:sldId id="340" r:id="rId54"/>
    <p:sldId id="342" r:id="rId55"/>
    <p:sldId id="346" r:id="rId56"/>
    <p:sldId id="347" r:id="rId57"/>
    <p:sldId id="385" r:id="rId58"/>
    <p:sldId id="387" r:id="rId59"/>
    <p:sldId id="388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399" r:id="rId69"/>
    <p:sldId id="343" r:id="rId70"/>
    <p:sldId id="344" r:id="rId71"/>
    <p:sldId id="348" r:id="rId72"/>
    <p:sldId id="349" r:id="rId73"/>
    <p:sldId id="350" r:id="rId74"/>
    <p:sldId id="351" r:id="rId75"/>
    <p:sldId id="352" r:id="rId76"/>
    <p:sldId id="353" r:id="rId77"/>
    <p:sldId id="354" r:id="rId78"/>
    <p:sldId id="356" r:id="rId79"/>
    <p:sldId id="357" r:id="rId80"/>
    <p:sldId id="358" r:id="rId81"/>
    <p:sldId id="359" r:id="rId82"/>
    <p:sldId id="360" r:id="rId83"/>
    <p:sldId id="362" r:id="rId84"/>
    <p:sldId id="363" r:id="rId85"/>
    <p:sldId id="364" r:id="rId86"/>
    <p:sldId id="365" r:id="rId87"/>
    <p:sldId id="366" r:id="rId88"/>
    <p:sldId id="367" r:id="rId89"/>
    <p:sldId id="368" r:id="rId90"/>
    <p:sldId id="369" r:id="rId91"/>
    <p:sldId id="371" r:id="rId92"/>
    <p:sldId id="372" r:id="rId93"/>
    <p:sldId id="378" r:id="rId94"/>
    <p:sldId id="373" r:id="rId95"/>
    <p:sldId id="374" r:id="rId96"/>
    <p:sldId id="377" r:id="rId97"/>
    <p:sldId id="380" r:id="rId98"/>
    <p:sldId id="381" r:id="rId99"/>
    <p:sldId id="382" r:id="rId100"/>
    <p:sldId id="383" r:id="rId101"/>
    <p:sldId id="384" r:id="rId102"/>
    <p:sldId id="266" r:id="rId10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konyi Péter" initials="B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3606" autoAdjust="0"/>
  </p:normalViewPr>
  <p:slideViewPr>
    <p:cSldViewPr>
      <p:cViewPr varScale="1">
        <p:scale>
          <a:sx n="69" d="100"/>
          <a:sy n="69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970"/>
    </p:cViewPr>
  </p:sorterViewPr>
  <p:notesViewPr>
    <p:cSldViewPr>
      <p:cViewPr varScale="1">
        <p:scale>
          <a:sx n="53" d="100"/>
          <a:sy n="53" d="100"/>
        </p:scale>
        <p:origin x="-2256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27692E-C144-4126-BA11-F2D69FBEFBFB}" type="datetimeFigureOut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B67195-42D9-446E-8DE2-80939D5EDA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7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2.wmf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86E31-4266-477B-9414-20DBE92E973A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07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EA9176-DE80-46C4-BA9C-A78C40F660A9}" type="slidenum">
              <a:rPr lang="hu-HU" altLang="hu-HU"/>
              <a:pPr eaLnBrk="1" hangingPunct="1">
                <a:spcBef>
                  <a:spcPct val="0"/>
                </a:spcBef>
              </a:pPr>
              <a:t>58</a:t>
            </a:fld>
            <a:endParaRPr lang="hu-HU" altLang="hu-HU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3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0" tIns="44446" rIns="90480" bIns="44446"/>
          <a:lstStyle/>
          <a:p>
            <a:pPr eaLnBrk="1" hangingPunct="1"/>
            <a:endParaRPr lang="en-US" altLang="hu-HU" smtClean="0"/>
          </a:p>
        </p:txBody>
      </p:sp>
      <p:sp>
        <p:nvSpPr>
          <p:cNvPr id="419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3750"/>
            <a:ext cx="4273550" cy="320516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87625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88DE42-3295-4C5A-918E-FFD833DC536F}" type="slidenum">
              <a:rPr lang="hu-HU" altLang="hu-HU"/>
              <a:pPr eaLnBrk="1" hangingPunct="1">
                <a:spcBef>
                  <a:spcPct val="0"/>
                </a:spcBef>
              </a:pPr>
              <a:t>59</a:t>
            </a:fld>
            <a:endParaRPr lang="hu-HU" altLang="hu-HU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3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0" tIns="44446" rIns="90480" bIns="44446"/>
          <a:lstStyle/>
          <a:p>
            <a:pPr eaLnBrk="1" hangingPunct="1"/>
            <a:endParaRPr lang="en-US" altLang="hu-HU" smtClean="0"/>
          </a:p>
        </p:txBody>
      </p:sp>
      <p:sp>
        <p:nvSpPr>
          <p:cNvPr id="430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3750"/>
            <a:ext cx="4273550" cy="320516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2377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16BD5B-C170-44FC-BA84-0BEBCA33788E}" type="slidenum">
              <a:rPr lang="hu-HU" altLang="hu-HU"/>
              <a:pPr eaLnBrk="1" hangingPunct="1">
                <a:spcBef>
                  <a:spcPct val="0"/>
                </a:spcBef>
              </a:pPr>
              <a:t>63</a:t>
            </a:fld>
            <a:endParaRPr lang="hu-HU" altLang="hu-HU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3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0" tIns="44446" rIns="90480" bIns="44446"/>
          <a:lstStyle/>
          <a:p>
            <a:pPr eaLnBrk="1" hangingPunct="1"/>
            <a:endParaRPr lang="en-US" altLang="hu-HU" smtClean="0"/>
          </a:p>
        </p:txBody>
      </p:sp>
      <p:sp>
        <p:nvSpPr>
          <p:cNvPr id="440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3750"/>
            <a:ext cx="4273550" cy="320516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91979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64" tIns="47632" rIns="95264" bIns="47632"/>
          <a:lstStyle/>
          <a:p>
            <a:r>
              <a:rPr lang="en-GB" altLang="en-US" b="1" smtClean="0">
                <a:solidFill>
                  <a:srgbClr val="004386"/>
                </a:solidFill>
              </a:rPr>
              <a:t>Objectives and structure</a:t>
            </a:r>
          </a:p>
          <a:p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84163" y="8685335"/>
            <a:ext cx="29722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64" tIns="47632" rIns="95264" bIns="47632" anchor="b"/>
          <a:lstStyle>
            <a:lvl1pPr defTabSz="879475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1pPr>
            <a:lvl2pPr marL="714375" indent="-274638" defTabSz="879475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2pPr>
            <a:lvl3pPr marL="1098550" indent="-219075" defTabSz="879475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3pPr>
            <a:lvl4pPr marL="1538288" indent="-219075" defTabSz="879475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4pPr>
            <a:lvl5pPr marL="1978025" indent="-219075" defTabSz="879475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5pPr>
            <a:lvl6pPr marL="2435225" indent="-219075" algn="ctr" defTabSz="8794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6pPr>
            <a:lvl7pPr marL="2892425" indent="-219075" algn="ctr" defTabSz="8794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7pPr>
            <a:lvl8pPr marL="3349625" indent="-219075" algn="ctr" defTabSz="8794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8pPr>
            <a:lvl9pPr marL="3806825" indent="-219075" algn="ctr" defTabSz="8794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9pPr>
          </a:lstStyle>
          <a:p>
            <a:pPr algn="r" eaLnBrk="1" hangingPunct="1"/>
            <a:fld id="{AE420055-D6A8-416F-9368-A6DFD2C244B1}" type="slidenum">
              <a:rPr lang="en-CA" altLang="en-US" sz="13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pPr algn="r" eaLnBrk="1" hangingPunct="1"/>
              <a:t>88</a:t>
            </a:fld>
            <a:endParaRPr lang="en-CA" altLang="en-US" sz="1300">
              <a:solidFill>
                <a:schemeClr val="tx1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1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1pPr>
            <a:lvl2pPr marL="742950" indent="-28575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2pPr>
            <a:lvl3pPr marL="11430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3pPr>
            <a:lvl4pPr marL="16002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4pPr>
            <a:lvl5pPr marL="20574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9pPr>
          </a:lstStyle>
          <a:p>
            <a:pPr eaLnBrk="1" hangingPunct="1"/>
            <a:fld id="{951C252A-8D9F-4089-818B-3E68C7B98D60}" type="slidenum">
              <a:rPr lang="hu-HU" alt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93</a:t>
            </a:fld>
            <a:endParaRPr lang="hu-HU" alt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9155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pic>
        <p:nvPicPr>
          <p:cNvPr id="95235" name="Picture 3"/>
          <p:cNvPicPr>
            <a:picLocks noGrp="1" noRot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157" y="4453305"/>
            <a:ext cx="3099289" cy="219954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/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18" y="6689482"/>
            <a:ext cx="3028522" cy="21482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Szabadkézi sokszög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6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8BA1-FCFB-4515-B123-7F56EA442E10}" type="datetime1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7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FIRST</a:t>
            </a:r>
          </a:p>
        </p:txBody>
      </p:sp>
      <p:sp>
        <p:nvSpPr>
          <p:cNvPr id="8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4CD2-B5F2-4642-85C7-C8FBF3BE17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36725-3B2A-4012-9E48-913355B02530}" type="datetime1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FIRST</a:t>
            </a:r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B8475-979B-4FC3-A50D-4DF8B24392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9568-0161-430B-B950-5831FFCC316F}" type="datetime1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FIRST</a:t>
            </a:r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6F29-0BC2-4CBC-A8C9-279FC0EF6E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5B16-9FD7-40E5-9A91-D3D488536355}" type="datetime1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5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FIRST</a:t>
            </a:r>
          </a:p>
        </p:txBody>
      </p:sp>
      <p:sp>
        <p:nvSpPr>
          <p:cNvPr id="6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D481-23DC-47CF-BA1A-ACF11C7900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5" name="Szabadkézi sokszög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B433E-D435-4900-BBD8-EEBFB69D2EB8}" type="datetime1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FIRST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997F-F9B9-40DB-B527-EE6BA57271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C6FA-D848-4F67-880B-8C97AEBFD6D0}" type="datetime1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6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FIRST</a:t>
            </a:r>
          </a:p>
        </p:txBody>
      </p:sp>
      <p:sp>
        <p:nvSpPr>
          <p:cNvPr id="7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9985-609C-443B-8B8E-BE249C425F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1985-E6C8-46A2-B40F-680736A76162}" type="datetime1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FIRST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0C5D-52B5-4944-AC86-1CAB45BBD4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032-DB54-4D9C-B5AE-6A41AEEF3F00}" type="datetime1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4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FIRST</a:t>
            </a:r>
          </a:p>
        </p:txBody>
      </p:sp>
      <p:sp>
        <p:nvSpPr>
          <p:cNvPr id="5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3EA6-707A-4A17-B570-48A2116335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3E921-BAD7-4608-B1F2-182572FD9628}" type="datetime1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3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FIRST</a:t>
            </a:r>
          </a:p>
        </p:txBody>
      </p:sp>
      <p:sp>
        <p:nvSpPr>
          <p:cNvPr id="4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62AD-2340-4136-9071-487F7F1FBD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D1EE-ED03-404A-A53C-4D73AE646323}" type="datetime1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FIRST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6B5F-DF4C-4440-83FF-3C68F1C8E1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1CAB-18FA-42DF-BCAF-2AE43FDF930D}" type="datetime1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FIRST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66DC-FDE1-4C4B-92C1-5303A1B4AC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abadkézi sokszög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Cím helye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9" name="Szöveg helye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C54E6E-532C-4D7C-9820-2E2E5CCE75F7}" type="datetime1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/>
              <a:t>FIRST</a:t>
            </a: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0F7AD2-9AB5-4244-AF1A-99C75EE6FF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taki.hu/~pbakony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9546" y="992169"/>
            <a:ext cx="6715172" cy="114300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Internet </a:t>
            </a: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/>
            </a:r>
            <a:b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</a:b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az  információs </a:t>
            </a:r>
            <a:r>
              <a:rPr lang="hu-H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társadalom Kritikus Infrastruktúrája</a:t>
            </a: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/>
            </a:r>
            <a:b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</a:br>
            <a:r>
              <a:rPr lang="hu-HU" sz="2700" b="0" i="1" cap="none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hu-HU" sz="2700" b="0" i="1" cap="none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hu-HU" sz="2700" b="0" i="1" cap="none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  </a:t>
            </a:r>
            <a:br>
              <a:rPr lang="hu-HU" sz="2700" b="0" i="1" cap="none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hu-HU" sz="2700" b="0" i="1" cap="none" dirty="0" smtClean="0">
                <a:ln w="5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             </a:t>
            </a:r>
            <a:endParaRPr lang="hu-HU" sz="2800" dirty="0">
              <a:ln w="5000" cmpd="sng">
                <a:solidFill>
                  <a:srgbClr val="C00000"/>
                </a:solidFill>
                <a:prstDash val="solid"/>
              </a:ln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28813" y="4293095"/>
            <a:ext cx="4071937" cy="432049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sz="5600" b="1" i="1" dirty="0" smtClean="0">
                <a:solidFill>
                  <a:srgbClr val="002060"/>
                </a:solidFill>
              </a:rPr>
              <a:t> 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u-HU" sz="7200" b="1" dirty="0" smtClean="0">
                <a:solidFill>
                  <a:srgbClr val="002060"/>
                </a:solidFill>
              </a:rPr>
              <a:t>TÁMOP-4.2.2.C-11/1/KONV-2012-0001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u-HU" dirty="0"/>
          </a:p>
        </p:txBody>
      </p:sp>
      <p:pic>
        <p:nvPicPr>
          <p:cNvPr id="14339" name="Kép 1" descr="uszt_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14313"/>
            <a:ext cx="24892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Kép 2" descr="szlo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357688"/>
            <a:ext cx="2520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Kép 3" descr="eu_logo_kot_mondat_es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4857750"/>
            <a:ext cx="25209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5516563"/>
            <a:ext cx="9112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C:\Users\lukovszki\Office\ETIK\Szerződesek\TÁMOP - 2012 UNIDEB FI\Logo - ATOMKI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5516563"/>
            <a:ext cx="1274763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C:\Users\lukovszki\Office\ETIK\Szerződesek\TÁMOP - 2012 UNIDEB FI\Logo - NIIF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6188" y="5589588"/>
            <a:ext cx="12525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4" descr="http://www.inf.unideb.hu/karunk/logok/logokek_10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88" y="54292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2339752" y="2366854"/>
            <a:ext cx="44436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hu-HU" sz="1800" b="1" dirty="0" smtClean="0">
                <a:solidFill>
                  <a:schemeClr val="tx2"/>
                </a:solidFill>
              </a:rPr>
              <a:t>     Dr. Bakonyi Péter</a:t>
            </a:r>
          </a:p>
          <a:p>
            <a:r>
              <a:rPr lang="hu-HU" sz="1800" b="1" dirty="0" smtClean="0">
                <a:solidFill>
                  <a:schemeClr val="tx2"/>
                </a:solidFill>
              </a:rPr>
              <a:t>          </a:t>
            </a:r>
            <a:r>
              <a:rPr lang="hu-HU" sz="1800" b="1" dirty="0" err="1" smtClean="0">
                <a:solidFill>
                  <a:schemeClr val="tx2"/>
                </a:solidFill>
              </a:rPr>
              <a:t>c.docens</a:t>
            </a:r>
            <a:endParaRPr lang="hu-HU" sz="1800" b="1" dirty="0">
              <a:solidFill>
                <a:schemeClr val="tx2"/>
              </a:solidFill>
            </a:endParaRP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4048125" y="3231654"/>
            <a:ext cx="4235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sz="1800" b="1" dirty="0">
                <a:solidFill>
                  <a:schemeClr val="tx2"/>
                </a:solidFill>
              </a:rPr>
              <a:t>A Jövő Internet</a:t>
            </a:r>
          </a:p>
          <a:p>
            <a:r>
              <a:rPr lang="hu-HU" sz="1800" b="1" dirty="0" smtClean="0">
                <a:solidFill>
                  <a:schemeClr val="tx2"/>
                </a:solidFill>
              </a:rPr>
              <a:t>Kutatáskoordinációs</a:t>
            </a:r>
          </a:p>
          <a:p>
            <a:r>
              <a:rPr lang="hu-HU" sz="1800" b="1" dirty="0" smtClean="0">
                <a:solidFill>
                  <a:schemeClr val="tx2"/>
                </a:solidFill>
              </a:rPr>
              <a:t>Központ</a:t>
            </a:r>
            <a:endParaRPr lang="hu-H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84A014-002B-4DFF-8159-9D0E8C6C4301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9BB99-BA74-4B3D-8477-45522BB40F0A}" type="slidenum">
              <a:rPr lang="hu-HU"/>
              <a:pPr>
                <a:defRPr/>
              </a:pPr>
              <a:t>10</a:t>
            </a:fld>
            <a:endParaRPr lang="hu-HU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TCP/IP protokoll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9138"/>
            <a:ext cx="8153400" cy="4379912"/>
          </a:xfrm>
          <a:noFill/>
        </p:spPr>
        <p:txBody>
          <a:bodyPr/>
          <a:lstStyle/>
          <a:p>
            <a:pPr marL="363538" indent="-307975" eaLnBrk="1" hangingPunct="1">
              <a:lnSpc>
                <a:spcPct val="90000"/>
              </a:lnSpc>
            </a:pPr>
            <a:r>
              <a:rPr lang="hu-HU" altLang="hu-HU" sz="2400" b="1" smtClean="0"/>
              <a:t>Az Internet Protokoll címzése: Minden Internetre kapcsolt eszköz egy numerikus azonosítóval rendelkezik - ez az IP cím.</a:t>
            </a:r>
          </a:p>
          <a:p>
            <a:pPr marL="363538" indent="-307975" eaLnBrk="1" hangingPunct="1">
              <a:lnSpc>
                <a:spcPct val="90000"/>
              </a:lnSpc>
              <a:buFontTx/>
              <a:buNone/>
            </a:pPr>
            <a:endParaRPr lang="hu-HU" altLang="hu-HU" sz="2400" b="1" smtClean="0"/>
          </a:p>
          <a:p>
            <a:pPr marL="363538" indent="-307975" eaLnBrk="1" hangingPunct="1">
              <a:lnSpc>
                <a:spcPct val="90000"/>
              </a:lnSpc>
            </a:pPr>
            <a:r>
              <a:rPr lang="hu-HU" altLang="hu-HU" sz="2400" b="1" smtClean="0"/>
              <a:t>IP címe van minden Internetre kapcsolt hálózatnak is. A hálózat méretétől függően Jon Postel az  ISI intézet munkatársa végezte a cím allokációt a késői 60-as évektől 1998-ig. (Regional Internet Registry), amely a DARPA-val volt szerződésben</a:t>
            </a:r>
            <a:r>
              <a:rPr lang="hu-HU" altLang="hu-HU" sz="24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5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BB0E12-B3C4-4037-BD8B-60EB8D6B2A02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2A5E4-EDB5-423E-BCA8-E774D9761168}" type="slidenum">
              <a:rPr lang="hu-HU"/>
              <a:pPr>
                <a:defRPr/>
              </a:pPr>
              <a:t>100</a:t>
            </a:fld>
            <a:endParaRPr lang="hu-HU"/>
          </a:p>
        </p:txBody>
      </p:sp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Következtetések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28775"/>
            <a:ext cx="8153400" cy="4740275"/>
          </a:xfrm>
        </p:spPr>
        <p:txBody>
          <a:bodyPr/>
          <a:lstStyle/>
          <a:p>
            <a:pPr marL="355600" indent="-300038" eaLnBrk="1" hangingPunct="1">
              <a:lnSpc>
                <a:spcPct val="90000"/>
              </a:lnSpc>
            </a:pPr>
            <a:r>
              <a:rPr lang="hu-HU" altLang="en-US" sz="2600" b="1" dirty="0" smtClean="0"/>
              <a:t>Az Internet a </a:t>
            </a:r>
            <a:r>
              <a:rPr lang="hu-HU" altLang="en-US" sz="2600" b="1" dirty="0" err="1" smtClean="0"/>
              <a:t>XXI.sz.-ban</a:t>
            </a:r>
            <a:r>
              <a:rPr lang="hu-HU" altLang="en-US" sz="2600" b="1" dirty="0" smtClean="0"/>
              <a:t> is a változások hajtóereje marad- kihat a globális gazdasági növekedésre, a társadalmi egyenlőtlenségek csökkentésére</a:t>
            </a:r>
          </a:p>
          <a:p>
            <a:pPr marL="355600" indent="-300038" eaLnBrk="1" hangingPunct="1">
              <a:lnSpc>
                <a:spcPct val="90000"/>
              </a:lnSpc>
            </a:pPr>
            <a:r>
              <a:rPr lang="hu-HU" altLang="en-US" sz="2600" b="1" dirty="0" smtClean="0"/>
              <a:t>Az áttörést okozó technológiák fejlődésének és alkalmazásának hatására az információs társadalom fejlődése felgyorsul, az e-gazdaság dominánssá válik</a:t>
            </a:r>
          </a:p>
          <a:p>
            <a:pPr marL="355600" indent="-300038" eaLnBrk="1" hangingPunct="1">
              <a:lnSpc>
                <a:spcPct val="90000"/>
              </a:lnSpc>
            </a:pPr>
            <a:r>
              <a:rPr lang="hu-HU" altLang="en-US" sz="2600" b="1" dirty="0" smtClean="0"/>
              <a:t>A jövő kiemelt kérdései: fogyasztói bizalom, a biztonság, a személyiségi jogok védelme, a felhasználók aktív részvétele az információs társadalomban</a:t>
            </a:r>
            <a:endParaRPr lang="en-US" alt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8390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pPr marL="36512" indent="0">
              <a:buNone/>
            </a:pPr>
            <a:r>
              <a:rPr lang="hu-HU" b="1" dirty="0" smtClean="0">
                <a:solidFill>
                  <a:schemeClr val="tx2"/>
                </a:solidFill>
              </a:rPr>
              <a:t>                Köszönöm a figyelmet</a:t>
            </a:r>
            <a:endParaRPr lang="hu-HU" b="1" dirty="0">
              <a:solidFill>
                <a:schemeClr val="tx2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FIRST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F63FD-DF15-4550-ABE1-508E31560B27}" type="slidenum">
              <a:rPr lang="hu-HU" smtClean="0"/>
              <a:pPr>
                <a:defRPr/>
              </a:pPr>
              <a:t>101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06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hu-H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hu-H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hu-HU" dirty="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hu-HU" sz="2400" dirty="0" smtClean="0">
                <a:latin typeface="Arial" charset="0"/>
              </a:rPr>
              <a:t>                       Köszönöm a figyelmet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átum hely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FC9724-AD14-46B5-9C85-54CEAE26BC70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7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58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B9FD3-4B5E-4994-9028-26471FB094BB}" type="slidenum">
              <a:rPr lang="hu-HU"/>
              <a:pPr>
                <a:defRPr/>
              </a:pPr>
              <a:t>11</a:t>
            </a:fld>
            <a:endParaRPr lang="hu-HU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7772400" cy="765175"/>
          </a:xfrm>
          <a:noFill/>
        </p:spPr>
        <p:txBody>
          <a:bodyPr lIns="90488" tIns="44450" rIns="90488" bIns="44450"/>
          <a:lstStyle/>
          <a:p>
            <a:pPr algn="r" eaLnBrk="1" hangingPunct="1"/>
            <a:r>
              <a:rPr lang="hu-HU" altLang="hu-HU" u="sng" smtClean="0">
                <a:solidFill>
                  <a:schemeClr val="tx1"/>
                </a:solidFill>
              </a:rPr>
              <a:t>TCP/IP Internet </a:t>
            </a:r>
            <a:r>
              <a:rPr lang="hu-HU" altLang="hu-HU" smtClean="0">
                <a:solidFill>
                  <a:schemeClr val="tx1"/>
                </a:solidFill>
              </a:rPr>
              <a:t>and OSI-RM</a:t>
            </a:r>
          </a:p>
        </p:txBody>
      </p:sp>
      <p:sp>
        <p:nvSpPr>
          <p:cNvPr id="16390" name="Line 3"/>
          <p:cNvSpPr>
            <a:spLocks noChangeShapeType="1"/>
          </p:cNvSpPr>
          <p:nvPr/>
        </p:nvSpPr>
        <p:spPr bwMode="auto">
          <a:xfrm>
            <a:off x="304800" y="5959475"/>
            <a:ext cx="838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16391" name="Group 4"/>
          <p:cNvGrpSpPr>
            <a:grpSpLocks/>
          </p:cNvGrpSpPr>
          <p:nvPr/>
        </p:nvGrpSpPr>
        <p:grpSpPr bwMode="auto">
          <a:xfrm>
            <a:off x="6407150" y="1997075"/>
            <a:ext cx="1816100" cy="3956050"/>
            <a:chOff x="4036" y="1258"/>
            <a:chExt cx="1144" cy="2492"/>
          </a:xfrm>
        </p:grpSpPr>
        <p:sp>
          <p:nvSpPr>
            <p:cNvPr id="16436" name="Rectangle 5"/>
            <p:cNvSpPr>
              <a:spLocks noChangeArrowheads="1"/>
            </p:cNvSpPr>
            <p:nvPr/>
          </p:nvSpPr>
          <p:spPr bwMode="auto">
            <a:xfrm>
              <a:off x="4036" y="3401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37" name="Rectangle 6"/>
            <p:cNvSpPr>
              <a:spLocks noChangeArrowheads="1"/>
            </p:cNvSpPr>
            <p:nvPr/>
          </p:nvSpPr>
          <p:spPr bwMode="auto">
            <a:xfrm>
              <a:off x="4036" y="2330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38" name="Rectangle 7"/>
            <p:cNvSpPr>
              <a:spLocks noChangeArrowheads="1"/>
            </p:cNvSpPr>
            <p:nvPr/>
          </p:nvSpPr>
          <p:spPr bwMode="auto">
            <a:xfrm>
              <a:off x="4036" y="2687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39" name="Rectangle 8"/>
            <p:cNvSpPr>
              <a:spLocks noChangeArrowheads="1"/>
            </p:cNvSpPr>
            <p:nvPr/>
          </p:nvSpPr>
          <p:spPr bwMode="auto">
            <a:xfrm>
              <a:off x="4036" y="3044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40" name="Rectangle 9"/>
            <p:cNvSpPr>
              <a:spLocks noChangeArrowheads="1"/>
            </p:cNvSpPr>
            <p:nvPr/>
          </p:nvSpPr>
          <p:spPr bwMode="auto">
            <a:xfrm>
              <a:off x="4036" y="1258"/>
              <a:ext cx="1144" cy="3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41" name="Rectangle 10"/>
            <p:cNvSpPr>
              <a:spLocks noChangeArrowheads="1"/>
            </p:cNvSpPr>
            <p:nvPr/>
          </p:nvSpPr>
          <p:spPr bwMode="auto">
            <a:xfrm>
              <a:off x="4036" y="1616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42" name="Rectangle 11"/>
            <p:cNvSpPr>
              <a:spLocks noChangeArrowheads="1"/>
            </p:cNvSpPr>
            <p:nvPr/>
          </p:nvSpPr>
          <p:spPr bwMode="auto">
            <a:xfrm>
              <a:off x="4036" y="1973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</p:grpSp>
      <p:grpSp>
        <p:nvGrpSpPr>
          <p:cNvPr id="16392" name="Group 12"/>
          <p:cNvGrpSpPr>
            <a:grpSpLocks/>
          </p:cNvGrpSpPr>
          <p:nvPr/>
        </p:nvGrpSpPr>
        <p:grpSpPr bwMode="auto">
          <a:xfrm>
            <a:off x="3511550" y="4265613"/>
            <a:ext cx="1816100" cy="1687512"/>
            <a:chOff x="2212" y="2687"/>
            <a:chExt cx="1144" cy="1063"/>
          </a:xfrm>
        </p:grpSpPr>
        <p:sp>
          <p:nvSpPr>
            <p:cNvPr id="16433" name="Rectangle 13"/>
            <p:cNvSpPr>
              <a:spLocks noChangeArrowheads="1"/>
            </p:cNvSpPr>
            <p:nvPr/>
          </p:nvSpPr>
          <p:spPr bwMode="auto">
            <a:xfrm>
              <a:off x="2212" y="3401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34" name="Rectangle 14"/>
            <p:cNvSpPr>
              <a:spLocks noChangeArrowheads="1"/>
            </p:cNvSpPr>
            <p:nvPr/>
          </p:nvSpPr>
          <p:spPr bwMode="auto">
            <a:xfrm>
              <a:off x="2212" y="2687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35" name="Rectangle 15"/>
            <p:cNvSpPr>
              <a:spLocks noChangeArrowheads="1"/>
            </p:cNvSpPr>
            <p:nvPr/>
          </p:nvSpPr>
          <p:spPr bwMode="auto">
            <a:xfrm>
              <a:off x="2212" y="3044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</p:grpSp>
      <p:sp>
        <p:nvSpPr>
          <p:cNvPr id="16393" name="Line 16"/>
          <p:cNvSpPr>
            <a:spLocks noChangeShapeType="1"/>
          </p:cNvSpPr>
          <p:nvPr/>
        </p:nvSpPr>
        <p:spPr bwMode="auto">
          <a:xfrm>
            <a:off x="7315200" y="5959475"/>
            <a:ext cx="0" cy="315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394" name="Line 17"/>
          <p:cNvSpPr>
            <a:spLocks noChangeShapeType="1"/>
          </p:cNvSpPr>
          <p:nvPr/>
        </p:nvSpPr>
        <p:spPr bwMode="auto">
          <a:xfrm>
            <a:off x="4724400" y="5959475"/>
            <a:ext cx="0" cy="315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395" name="Line 18"/>
          <p:cNvSpPr>
            <a:spLocks noChangeShapeType="1"/>
          </p:cNvSpPr>
          <p:nvPr/>
        </p:nvSpPr>
        <p:spPr bwMode="auto">
          <a:xfrm>
            <a:off x="4038600" y="5959475"/>
            <a:ext cx="0" cy="315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396" name="Line 19"/>
          <p:cNvSpPr>
            <a:spLocks noChangeShapeType="1"/>
          </p:cNvSpPr>
          <p:nvPr/>
        </p:nvSpPr>
        <p:spPr bwMode="auto">
          <a:xfrm>
            <a:off x="1447800" y="6337300"/>
            <a:ext cx="2590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397" name="Line 20"/>
          <p:cNvSpPr>
            <a:spLocks noChangeShapeType="1"/>
          </p:cNvSpPr>
          <p:nvPr/>
        </p:nvSpPr>
        <p:spPr bwMode="auto">
          <a:xfrm>
            <a:off x="4724400" y="6337300"/>
            <a:ext cx="2590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398" name="Rectangle 21"/>
          <p:cNvSpPr>
            <a:spLocks noChangeArrowheads="1"/>
          </p:cNvSpPr>
          <p:nvPr/>
        </p:nvSpPr>
        <p:spPr bwMode="auto">
          <a:xfrm>
            <a:off x="3336925" y="37338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relay = ROUTER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6102350" y="1619250"/>
            <a:ext cx="2273300" cy="806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6308725" y="1592263"/>
            <a:ext cx="185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application-B</a:t>
            </a:r>
          </a:p>
        </p:txBody>
      </p:sp>
      <p:grpSp>
        <p:nvGrpSpPr>
          <p:cNvPr id="16401" name="Group 24"/>
          <p:cNvGrpSpPr>
            <a:grpSpLocks/>
          </p:cNvGrpSpPr>
          <p:nvPr/>
        </p:nvGrpSpPr>
        <p:grpSpPr bwMode="auto">
          <a:xfrm>
            <a:off x="615950" y="1997075"/>
            <a:ext cx="1816100" cy="3956050"/>
            <a:chOff x="388" y="1258"/>
            <a:chExt cx="1144" cy="2492"/>
          </a:xfrm>
        </p:grpSpPr>
        <p:sp>
          <p:nvSpPr>
            <p:cNvPr id="16426" name="Rectangle 25"/>
            <p:cNvSpPr>
              <a:spLocks noChangeArrowheads="1"/>
            </p:cNvSpPr>
            <p:nvPr/>
          </p:nvSpPr>
          <p:spPr bwMode="auto">
            <a:xfrm>
              <a:off x="388" y="3401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27" name="Rectangle 26"/>
            <p:cNvSpPr>
              <a:spLocks noChangeArrowheads="1"/>
            </p:cNvSpPr>
            <p:nvPr/>
          </p:nvSpPr>
          <p:spPr bwMode="auto">
            <a:xfrm>
              <a:off x="388" y="2330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28" name="Rectangle 27"/>
            <p:cNvSpPr>
              <a:spLocks noChangeArrowheads="1"/>
            </p:cNvSpPr>
            <p:nvPr/>
          </p:nvSpPr>
          <p:spPr bwMode="auto">
            <a:xfrm>
              <a:off x="388" y="2687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29" name="Rectangle 28"/>
            <p:cNvSpPr>
              <a:spLocks noChangeArrowheads="1"/>
            </p:cNvSpPr>
            <p:nvPr/>
          </p:nvSpPr>
          <p:spPr bwMode="auto">
            <a:xfrm>
              <a:off x="388" y="3044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30" name="Rectangle 29"/>
            <p:cNvSpPr>
              <a:spLocks noChangeArrowheads="1"/>
            </p:cNvSpPr>
            <p:nvPr/>
          </p:nvSpPr>
          <p:spPr bwMode="auto">
            <a:xfrm>
              <a:off x="388" y="1258"/>
              <a:ext cx="1144" cy="3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31" name="Rectangle 30"/>
            <p:cNvSpPr>
              <a:spLocks noChangeArrowheads="1"/>
            </p:cNvSpPr>
            <p:nvPr/>
          </p:nvSpPr>
          <p:spPr bwMode="auto">
            <a:xfrm>
              <a:off x="388" y="1616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16432" name="Rectangle 31"/>
            <p:cNvSpPr>
              <a:spLocks noChangeArrowheads="1"/>
            </p:cNvSpPr>
            <p:nvPr/>
          </p:nvSpPr>
          <p:spPr bwMode="auto">
            <a:xfrm>
              <a:off x="388" y="1973"/>
              <a:ext cx="1144" cy="3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D2C6A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D2C6A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</p:grpSp>
      <p:sp>
        <p:nvSpPr>
          <p:cNvPr id="16402" name="Line 32"/>
          <p:cNvSpPr>
            <a:spLocks noChangeShapeType="1"/>
          </p:cNvSpPr>
          <p:nvPr/>
        </p:nvSpPr>
        <p:spPr bwMode="auto">
          <a:xfrm>
            <a:off x="1447800" y="5959475"/>
            <a:ext cx="0" cy="315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403" name="Rectangle 33"/>
          <p:cNvSpPr>
            <a:spLocks noChangeArrowheads="1"/>
          </p:cNvSpPr>
          <p:nvPr/>
        </p:nvSpPr>
        <p:spPr bwMode="auto">
          <a:xfrm>
            <a:off x="387350" y="1619250"/>
            <a:ext cx="2273300" cy="806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6404" name="Rectangle 34"/>
          <p:cNvSpPr>
            <a:spLocks noChangeArrowheads="1"/>
          </p:cNvSpPr>
          <p:nvPr/>
        </p:nvSpPr>
        <p:spPr bwMode="auto">
          <a:xfrm>
            <a:off x="517525" y="1655763"/>
            <a:ext cx="186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application-A</a:t>
            </a:r>
          </a:p>
        </p:txBody>
      </p:sp>
      <p:sp>
        <p:nvSpPr>
          <p:cNvPr id="16405" name="Rectangle 35"/>
          <p:cNvSpPr>
            <a:spLocks noChangeArrowheads="1"/>
          </p:cNvSpPr>
          <p:nvPr/>
        </p:nvSpPr>
        <p:spPr bwMode="auto">
          <a:xfrm>
            <a:off x="1203325" y="4994275"/>
            <a:ext cx="58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DL</a:t>
            </a:r>
          </a:p>
        </p:txBody>
      </p:sp>
      <p:sp>
        <p:nvSpPr>
          <p:cNvPr id="16406" name="Rectangle 36"/>
          <p:cNvSpPr>
            <a:spLocks noChangeArrowheads="1"/>
          </p:cNvSpPr>
          <p:nvPr/>
        </p:nvSpPr>
        <p:spPr bwMode="auto">
          <a:xfrm>
            <a:off x="1279525" y="5497513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Ph</a:t>
            </a:r>
          </a:p>
        </p:txBody>
      </p:sp>
      <p:sp>
        <p:nvSpPr>
          <p:cNvPr id="16407" name="Rectangle 37"/>
          <p:cNvSpPr>
            <a:spLocks noChangeArrowheads="1"/>
          </p:cNvSpPr>
          <p:nvPr/>
        </p:nvSpPr>
        <p:spPr bwMode="auto">
          <a:xfrm>
            <a:off x="1584325" y="6380163"/>
            <a:ext cx="596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real phys.medium-1           real phys. medium-2</a:t>
            </a:r>
          </a:p>
        </p:txBody>
      </p:sp>
      <p:sp>
        <p:nvSpPr>
          <p:cNvPr id="16408" name="Line 38"/>
          <p:cNvSpPr>
            <a:spLocks noChangeShapeType="1"/>
          </p:cNvSpPr>
          <p:nvPr/>
        </p:nvSpPr>
        <p:spPr bwMode="auto">
          <a:xfrm>
            <a:off x="4419600" y="4322763"/>
            <a:ext cx="0" cy="163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409" name="Rectangle 39"/>
          <p:cNvSpPr>
            <a:spLocks noChangeArrowheads="1"/>
          </p:cNvSpPr>
          <p:nvPr/>
        </p:nvSpPr>
        <p:spPr bwMode="auto">
          <a:xfrm>
            <a:off x="1279525" y="2117725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6410" name="Rectangle 40"/>
          <p:cNvSpPr>
            <a:spLocks noChangeArrowheads="1"/>
          </p:cNvSpPr>
          <p:nvPr/>
        </p:nvSpPr>
        <p:spPr bwMode="auto">
          <a:xfrm>
            <a:off x="1279525" y="3794125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6411" name="Rectangle 41"/>
          <p:cNvSpPr>
            <a:spLocks noChangeArrowheads="1"/>
          </p:cNvSpPr>
          <p:nvPr/>
        </p:nvSpPr>
        <p:spPr bwMode="auto">
          <a:xfrm>
            <a:off x="1279525" y="4327525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6412" name="Rectangle 42"/>
          <p:cNvSpPr>
            <a:spLocks noChangeArrowheads="1"/>
          </p:cNvSpPr>
          <p:nvPr/>
        </p:nvSpPr>
        <p:spPr bwMode="auto">
          <a:xfrm>
            <a:off x="615950" y="2597150"/>
            <a:ext cx="18161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6413" name="Rectangle 43"/>
          <p:cNvSpPr>
            <a:spLocks noChangeArrowheads="1"/>
          </p:cNvSpPr>
          <p:nvPr/>
        </p:nvSpPr>
        <p:spPr bwMode="auto">
          <a:xfrm>
            <a:off x="6407150" y="3130550"/>
            <a:ext cx="18161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6414" name="Rectangle 44"/>
          <p:cNvSpPr>
            <a:spLocks noChangeArrowheads="1"/>
          </p:cNvSpPr>
          <p:nvPr/>
        </p:nvSpPr>
        <p:spPr bwMode="auto">
          <a:xfrm>
            <a:off x="6407150" y="2597150"/>
            <a:ext cx="18161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6415" name="Rectangle 45"/>
          <p:cNvSpPr>
            <a:spLocks noChangeArrowheads="1"/>
          </p:cNvSpPr>
          <p:nvPr/>
        </p:nvSpPr>
        <p:spPr bwMode="auto">
          <a:xfrm>
            <a:off x="615950" y="3130550"/>
            <a:ext cx="18161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6416" name="Rectangle 46"/>
          <p:cNvSpPr>
            <a:spLocks noChangeArrowheads="1"/>
          </p:cNvSpPr>
          <p:nvPr/>
        </p:nvSpPr>
        <p:spPr bwMode="auto">
          <a:xfrm>
            <a:off x="6842125" y="3794125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 b="1">
                <a:solidFill>
                  <a:schemeClr val="tx1"/>
                </a:solidFill>
                <a:latin typeface="Times New Roman" pitchFamily="18" charset="0"/>
              </a:rPr>
              <a:t>TCP</a:t>
            </a:r>
          </a:p>
        </p:txBody>
      </p:sp>
      <p:sp>
        <p:nvSpPr>
          <p:cNvPr id="16417" name="Rectangle 47"/>
          <p:cNvSpPr>
            <a:spLocks noChangeArrowheads="1"/>
          </p:cNvSpPr>
          <p:nvPr/>
        </p:nvSpPr>
        <p:spPr bwMode="auto">
          <a:xfrm>
            <a:off x="6994525" y="43275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 b="1">
                <a:solidFill>
                  <a:schemeClr val="tx1"/>
                </a:solidFill>
                <a:latin typeface="Times New Roman" pitchFamily="18" charset="0"/>
              </a:rPr>
              <a:t>IP</a:t>
            </a:r>
          </a:p>
        </p:txBody>
      </p:sp>
      <p:sp>
        <p:nvSpPr>
          <p:cNvPr id="16418" name="Rectangle 48"/>
          <p:cNvSpPr>
            <a:spLocks noChangeArrowheads="1"/>
          </p:cNvSpPr>
          <p:nvPr/>
        </p:nvSpPr>
        <p:spPr bwMode="auto">
          <a:xfrm>
            <a:off x="1050925" y="1127125"/>
            <a:ext cx="97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HOST</a:t>
            </a:r>
          </a:p>
        </p:txBody>
      </p:sp>
      <p:sp>
        <p:nvSpPr>
          <p:cNvPr id="16419" name="Rectangle 49"/>
          <p:cNvSpPr>
            <a:spLocks noChangeArrowheads="1"/>
          </p:cNvSpPr>
          <p:nvPr/>
        </p:nvSpPr>
        <p:spPr bwMode="auto">
          <a:xfrm>
            <a:off x="6765925" y="1127125"/>
            <a:ext cx="97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HOST</a:t>
            </a:r>
          </a:p>
        </p:txBody>
      </p:sp>
      <p:sp>
        <p:nvSpPr>
          <p:cNvPr id="16420" name="Rectangle 50"/>
          <p:cNvSpPr>
            <a:spLocks noChangeArrowheads="1"/>
          </p:cNvSpPr>
          <p:nvPr/>
        </p:nvSpPr>
        <p:spPr bwMode="auto">
          <a:xfrm>
            <a:off x="6842125" y="48609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 b="1">
                <a:solidFill>
                  <a:schemeClr val="tx1"/>
                </a:solidFill>
                <a:latin typeface="Times New Roman" pitchFamily="18" charset="0"/>
              </a:rPr>
              <a:t>____</a:t>
            </a:r>
          </a:p>
        </p:txBody>
      </p:sp>
      <p:sp>
        <p:nvSpPr>
          <p:cNvPr id="16421" name="Rectangle 51"/>
          <p:cNvSpPr>
            <a:spLocks noChangeArrowheads="1"/>
          </p:cNvSpPr>
          <p:nvPr/>
        </p:nvSpPr>
        <p:spPr bwMode="auto">
          <a:xfrm>
            <a:off x="6842125" y="54705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 b="1">
                <a:solidFill>
                  <a:schemeClr val="tx1"/>
                </a:solidFill>
                <a:latin typeface="Times New Roman" pitchFamily="18" charset="0"/>
              </a:rPr>
              <a:t>........</a:t>
            </a:r>
          </a:p>
        </p:txBody>
      </p:sp>
      <p:sp>
        <p:nvSpPr>
          <p:cNvPr id="16422" name="Rectangle 52"/>
          <p:cNvSpPr>
            <a:spLocks noChangeArrowheads="1"/>
          </p:cNvSpPr>
          <p:nvPr/>
        </p:nvSpPr>
        <p:spPr bwMode="auto">
          <a:xfrm>
            <a:off x="1279525" y="2651125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16423" name="Rectangle 53"/>
          <p:cNvSpPr>
            <a:spLocks noChangeArrowheads="1"/>
          </p:cNvSpPr>
          <p:nvPr/>
        </p:nvSpPr>
        <p:spPr bwMode="auto">
          <a:xfrm>
            <a:off x="1279525" y="31845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6424" name="Rectangle 54"/>
          <p:cNvSpPr>
            <a:spLocks noChangeArrowheads="1"/>
          </p:cNvSpPr>
          <p:nvPr/>
        </p:nvSpPr>
        <p:spPr bwMode="auto">
          <a:xfrm>
            <a:off x="6765925" y="2651125"/>
            <a:ext cx="118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empty =</a:t>
            </a:r>
          </a:p>
        </p:txBody>
      </p:sp>
      <p:sp>
        <p:nvSpPr>
          <p:cNvPr id="16425" name="Rectangle 55"/>
          <p:cNvSpPr>
            <a:spLocks noChangeArrowheads="1"/>
          </p:cNvSpPr>
          <p:nvPr/>
        </p:nvSpPr>
        <p:spPr bwMode="auto">
          <a:xfrm>
            <a:off x="6613525" y="3184525"/>
            <a:ext cx="156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not defined</a:t>
            </a:r>
          </a:p>
        </p:txBody>
      </p:sp>
    </p:spTree>
    <p:extLst>
      <p:ext uri="{BB962C8B-B14F-4D97-AF65-F5344CB8AC3E}">
        <p14:creationId xmlns:p14="http://schemas.microsoft.com/office/powerpoint/2010/main" val="2209712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ECC016-7412-4863-A55B-E7D406D4A711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7EE4F-6EAA-481A-BD65-E8E791ACD1A5}" type="slidenum">
              <a:rPr lang="hu-HU"/>
              <a:pPr>
                <a:defRPr/>
              </a:pPr>
              <a:t>12</a:t>
            </a:fld>
            <a:endParaRPr lang="hu-HU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zh-CN" dirty="0" smtClean="0">
                <a:solidFill>
                  <a:schemeClr val="bg1"/>
                </a:solidFill>
              </a:rPr>
              <a:t> </a:t>
            </a:r>
            <a:r>
              <a:rPr lang="hu-HU" altLang="zh-C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Az</a:t>
            </a:r>
            <a:r>
              <a:rPr lang="en-GB" altLang="zh-C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Internet</a:t>
            </a:r>
            <a:r>
              <a:rPr lang="hu-HU" altLang="zh-C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új irányítási mechanizmusa</a:t>
            </a:r>
            <a:endParaRPr lang="hu-HU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0213"/>
            <a:ext cx="8153400" cy="4668837"/>
          </a:xfrm>
          <a:noFill/>
        </p:spPr>
        <p:txBody>
          <a:bodyPr/>
          <a:lstStyle/>
          <a:p>
            <a:pPr marL="360363" indent="-185738" eaLnBrk="1" hangingPunct="1">
              <a:lnSpc>
                <a:spcPct val="90000"/>
              </a:lnSpc>
            </a:pPr>
            <a:r>
              <a:rPr lang="hu-HU" altLang="hu-HU" sz="2400" b="1" smtClean="0"/>
              <a:t>Új technológia és irányítása struktúra kialakítására volt szükség, mivel az eredeti ARPANET modell kis számú time sharing rendszerei megsokszorozódtak és nagyszámú hálózat összekapcsolását kellett megoldani. (LAN, munkaállomások, PC-k)</a:t>
            </a:r>
          </a:p>
          <a:p>
            <a:pPr marL="360363" indent="-185738" eaLnBrk="1" hangingPunct="1">
              <a:lnSpc>
                <a:spcPct val="90000"/>
              </a:lnSpc>
            </a:pPr>
            <a:r>
              <a:rPr lang="hu-HU" altLang="hu-HU" sz="2400" b="1" smtClean="0"/>
              <a:t>A korai 1980-as években az Internet Protokoll csak nagyon korlátozott számú IP címet kezelt. Ez volt a kulcs motívum az IPv4 verzió kidolgozásának, amely 32 bites címtartománnyal rendelkezett. Az átállás dátuma 1983 január 1 volt, amikor a hoszt szám 500 volt. Több éves tervezési munkát igényelt hogy egy időben ezt az átállást levezényeljék</a:t>
            </a:r>
            <a:r>
              <a:rPr lang="hu-HU" altLang="hu-HU" sz="2400" smtClean="0"/>
              <a:t>.</a:t>
            </a:r>
          </a:p>
          <a:p>
            <a:pPr marL="360363" indent="-185738" eaLnBrk="1" hangingPunct="1">
              <a:lnSpc>
                <a:spcPct val="90000"/>
              </a:lnSpc>
            </a:pPr>
            <a:endParaRPr lang="hu-HU" altLang="hu-HU" sz="2400" smtClean="0"/>
          </a:p>
        </p:txBody>
      </p:sp>
    </p:spTree>
    <p:extLst>
      <p:ext uri="{BB962C8B-B14F-4D97-AF65-F5344CB8AC3E}">
        <p14:creationId xmlns:p14="http://schemas.microsoft.com/office/powerpoint/2010/main" val="36882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6250"/>
            <a:ext cx="7772400" cy="819150"/>
          </a:xfrm>
        </p:spPr>
        <p:txBody>
          <a:bodyPr lIns="90488" tIns="44450" rIns="90488" bIns="44450"/>
          <a:lstStyle/>
          <a:p>
            <a:pPr algn="r" eaLnBrk="1" hangingPunct="1">
              <a:defRPr/>
            </a:pPr>
            <a:r>
              <a:rPr lang="hu-H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IP Addressing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08125" y="1431925"/>
            <a:ext cx="719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0                      8                     16                    24             31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454150" y="2063750"/>
            <a:ext cx="71501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828800" y="2057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454150" y="3206750"/>
            <a:ext cx="71501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8288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454150" y="4273550"/>
            <a:ext cx="71501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828800" y="4267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454150" y="5416550"/>
            <a:ext cx="71501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1828800" y="5410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21336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2133600" y="4267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2438400" y="4267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2133600" y="5410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2438400" y="5410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2743200" y="5410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508125" y="2224088"/>
            <a:ext cx="4670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 sz="2800" b="1">
                <a:solidFill>
                  <a:schemeClr val="tx1"/>
                </a:solidFill>
                <a:latin typeface="Times New Roman" pitchFamily="18" charset="0"/>
              </a:rPr>
              <a:t>0      net                              host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1355725" y="3367088"/>
            <a:ext cx="5915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 sz="2800" b="1">
                <a:solidFill>
                  <a:schemeClr val="tx1"/>
                </a:solidFill>
                <a:latin typeface="Times New Roman" pitchFamily="18" charset="0"/>
              </a:rPr>
              <a:t>1   0            net                                 host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1431925" y="4433888"/>
            <a:ext cx="6626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 sz="2800" b="1">
                <a:solidFill>
                  <a:schemeClr val="tx1"/>
                </a:solidFill>
                <a:latin typeface="Times New Roman" pitchFamily="18" charset="0"/>
              </a:rPr>
              <a:t>1  1  0                    net                              host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1355725" y="5576888"/>
            <a:ext cx="5057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 sz="2800" b="1">
                <a:solidFill>
                  <a:schemeClr val="tx1"/>
                </a:solidFill>
                <a:latin typeface="Times New Roman" pitchFamily="18" charset="0"/>
              </a:rPr>
              <a:t>1  1  1  0                         multicast</a:t>
            </a: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3352800" y="2057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50292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6934200" y="4267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288925" y="2193925"/>
            <a:ext cx="10747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class A</a:t>
            </a:r>
          </a:p>
          <a:p>
            <a:pPr algn="l"/>
            <a:endParaRPr lang="hu-HU" altLang="hu-HU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endParaRPr lang="hu-HU" altLang="hu-HU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class B</a:t>
            </a:r>
          </a:p>
          <a:p>
            <a:pPr algn="l"/>
            <a:endParaRPr lang="hu-HU" altLang="hu-HU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endParaRPr lang="hu-HU" altLang="hu-HU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class C</a:t>
            </a:r>
          </a:p>
          <a:p>
            <a:pPr algn="l"/>
            <a:endParaRPr lang="hu-HU" altLang="hu-HU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endParaRPr lang="hu-HU" altLang="hu-HU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class D</a:t>
            </a:r>
          </a:p>
        </p:txBody>
      </p:sp>
    </p:spTree>
    <p:extLst>
      <p:ext uri="{BB962C8B-B14F-4D97-AF65-F5344CB8AC3E}">
        <p14:creationId xmlns:p14="http://schemas.microsoft.com/office/powerpoint/2010/main" val="4145232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C9A896-CBFF-413B-9BAB-3AD23A73E128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017CD-02B0-44BD-97B2-8771629CA527}" type="slidenum">
              <a:rPr lang="hu-HU"/>
              <a:pPr>
                <a:defRPr/>
              </a:pPr>
              <a:t>14</a:t>
            </a:fld>
            <a:endParaRPr lang="hu-HU"/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IP Addressing</a:t>
            </a: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46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4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átum hely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0316CB-F7B0-42D8-B4CB-C6B692D5CF50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18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19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8635A-5338-4032-84A6-7CDED2F5C956}" type="slidenum">
              <a:rPr lang="hu-HU"/>
              <a:pPr>
                <a:defRPr/>
              </a:pPr>
              <a:t>15</a:t>
            </a:fld>
            <a:endParaRPr lang="hu-HU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 lIns="90488" tIns="44450" rIns="90488" bIns="44450"/>
          <a:lstStyle/>
          <a:p>
            <a:pPr algn="r" eaLnBrk="1" hangingPunct="1">
              <a:defRPr/>
            </a:pPr>
            <a:r>
              <a:rPr lang="hu-H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Dotted Decimal Notation (DDN)</a:t>
            </a: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288925" y="2270125"/>
            <a:ext cx="7956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class C address:</a:t>
            </a:r>
          </a:p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       0                         8                     16                    24             31</a:t>
            </a:r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920750" y="3130550"/>
            <a:ext cx="7302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20488" name="Line 5"/>
          <p:cNvSpPr>
            <a:spLocks noChangeShapeType="1"/>
          </p:cNvSpPr>
          <p:nvPr/>
        </p:nvSpPr>
        <p:spPr bwMode="auto">
          <a:xfrm>
            <a:off x="1295400" y="3124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89" name="Line 6"/>
          <p:cNvSpPr>
            <a:spLocks noChangeShapeType="1"/>
          </p:cNvSpPr>
          <p:nvPr/>
        </p:nvSpPr>
        <p:spPr bwMode="auto">
          <a:xfrm>
            <a:off x="1600200" y="3124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90" name="Line 7"/>
          <p:cNvSpPr>
            <a:spLocks noChangeShapeType="1"/>
          </p:cNvSpPr>
          <p:nvPr/>
        </p:nvSpPr>
        <p:spPr bwMode="auto">
          <a:xfrm>
            <a:off x="1905000" y="3124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898525" y="3246438"/>
            <a:ext cx="7359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 sz="2800" b="1">
                <a:solidFill>
                  <a:schemeClr val="tx1"/>
                </a:solidFill>
                <a:latin typeface="Times New Roman" pitchFamily="18" charset="0"/>
              </a:rPr>
              <a:t>1  1  0 </a:t>
            </a:r>
            <a:r>
              <a:rPr lang="hu-HU" altLang="hu-HU" sz="3200">
                <a:solidFill>
                  <a:schemeClr val="tx1"/>
                </a:solidFill>
                <a:latin typeface="Times New Roman" pitchFamily="18" charset="0"/>
              </a:rPr>
              <a:t>00001 1110000  01000111  00001010</a:t>
            </a:r>
          </a:p>
        </p:txBody>
      </p:sp>
      <p:sp>
        <p:nvSpPr>
          <p:cNvPr id="20492" name="Line 9"/>
          <p:cNvSpPr>
            <a:spLocks noChangeShapeType="1"/>
          </p:cNvSpPr>
          <p:nvPr/>
        </p:nvSpPr>
        <p:spPr bwMode="auto">
          <a:xfrm>
            <a:off x="6400800" y="3124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93" name="Line 10"/>
          <p:cNvSpPr>
            <a:spLocks noChangeShapeType="1"/>
          </p:cNvSpPr>
          <p:nvPr/>
        </p:nvSpPr>
        <p:spPr bwMode="auto">
          <a:xfrm>
            <a:off x="4648200" y="3124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94" name="Line 11"/>
          <p:cNvSpPr>
            <a:spLocks noChangeShapeType="1"/>
          </p:cNvSpPr>
          <p:nvPr/>
        </p:nvSpPr>
        <p:spPr bwMode="auto">
          <a:xfrm>
            <a:off x="2971800" y="3124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95" name="Rectangle 12"/>
          <p:cNvSpPr>
            <a:spLocks noChangeArrowheads="1"/>
          </p:cNvSpPr>
          <p:nvPr/>
        </p:nvSpPr>
        <p:spPr bwMode="auto">
          <a:xfrm>
            <a:off x="2270125" y="4983163"/>
            <a:ext cx="4565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 sz="6000">
                <a:solidFill>
                  <a:schemeClr val="tx1"/>
                </a:solidFill>
                <a:latin typeface="Times New Roman" pitchFamily="18" charset="0"/>
              </a:rPr>
              <a:t>193.224.71.10</a:t>
            </a:r>
          </a:p>
        </p:txBody>
      </p:sp>
      <p:sp>
        <p:nvSpPr>
          <p:cNvPr id="20496" name="Line 13"/>
          <p:cNvSpPr>
            <a:spLocks noChangeShapeType="1"/>
          </p:cNvSpPr>
          <p:nvPr/>
        </p:nvSpPr>
        <p:spPr bwMode="auto">
          <a:xfrm>
            <a:off x="2133600" y="4038600"/>
            <a:ext cx="7620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97" name="Line 14"/>
          <p:cNvSpPr>
            <a:spLocks noChangeShapeType="1"/>
          </p:cNvSpPr>
          <p:nvPr/>
        </p:nvSpPr>
        <p:spPr bwMode="auto">
          <a:xfrm>
            <a:off x="3886200" y="4114800"/>
            <a:ext cx="304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98" name="Line 15"/>
          <p:cNvSpPr>
            <a:spLocks noChangeShapeType="1"/>
          </p:cNvSpPr>
          <p:nvPr/>
        </p:nvSpPr>
        <p:spPr bwMode="auto">
          <a:xfrm flipH="1">
            <a:off x="5334000" y="4114800"/>
            <a:ext cx="304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99" name="Line 16"/>
          <p:cNvSpPr>
            <a:spLocks noChangeShapeType="1"/>
          </p:cNvSpPr>
          <p:nvPr/>
        </p:nvSpPr>
        <p:spPr bwMode="auto">
          <a:xfrm flipH="1">
            <a:off x="6477000" y="4038600"/>
            <a:ext cx="990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3098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8062913" cy="822325"/>
          </a:xfrm>
          <a:noFill/>
        </p:spPr>
        <p:txBody>
          <a:bodyPr lIns="90488" tIns="44450" rIns="90488" bIns="44450"/>
          <a:lstStyle/>
          <a:p>
            <a:pPr algn="r" eaLnBrk="1" hangingPunct="1"/>
            <a:r>
              <a:rPr lang="hu-HU" altLang="hu-HU" smtClean="0">
                <a:solidFill>
                  <a:schemeClr val="tx1"/>
                </a:solidFill>
              </a:rPr>
              <a:t>Max. host and net numbers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2725" y="1979613"/>
            <a:ext cx="87852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 sz="3600" b="1">
                <a:solidFill>
                  <a:schemeClr val="tx1"/>
                </a:solidFill>
                <a:latin typeface="Times New Roman" pitchFamily="18" charset="0"/>
              </a:rPr>
              <a:t>class		max. nets		max. hosts</a:t>
            </a:r>
          </a:p>
          <a:p>
            <a:pPr algn="l"/>
            <a:endParaRPr lang="hu-HU" altLang="hu-HU" sz="320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hu-HU" altLang="hu-HU" sz="3200">
                <a:solidFill>
                  <a:schemeClr val="tx1"/>
                </a:solidFill>
                <a:latin typeface="Times New Roman" pitchFamily="18" charset="0"/>
              </a:rPr>
              <a:t>A		2^7  -2=           126	2^24-2=16,777,214</a:t>
            </a:r>
          </a:p>
          <a:p>
            <a:pPr algn="l"/>
            <a:r>
              <a:rPr lang="hu-HU" altLang="hu-HU" sz="3200">
                <a:solidFill>
                  <a:schemeClr val="tx1"/>
                </a:solidFill>
                <a:latin typeface="Times New Roman" pitchFamily="18" charset="0"/>
              </a:rPr>
              <a:t>B		2^14-2=      16,382	2^16-2=       65,534</a:t>
            </a:r>
          </a:p>
          <a:p>
            <a:pPr algn="l"/>
            <a:r>
              <a:rPr lang="hu-HU" altLang="hu-HU" sz="3200">
                <a:solidFill>
                  <a:schemeClr val="tx1"/>
                </a:solidFill>
                <a:latin typeface="Times New Roman" pitchFamily="18" charset="0"/>
              </a:rPr>
              <a:t>C		2^21-2= 2,097,150	2^8  -2=            254</a:t>
            </a:r>
          </a:p>
          <a:p>
            <a:pPr algn="l"/>
            <a:endParaRPr lang="hu-HU" altLang="hu-HU" sz="320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hu-HU" altLang="hu-HU" sz="3200">
                <a:solidFill>
                  <a:schemeClr val="tx1"/>
                </a:solidFill>
                <a:latin typeface="Times New Roman" pitchFamily="18" charset="0"/>
              </a:rPr>
              <a:t>				2,113,650	       ~3,720,000,000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04800" y="2743200"/>
            <a:ext cx="8610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524000" y="19812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334000" y="2057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65125" y="5927725"/>
            <a:ext cx="257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/>
            <a:r>
              <a:rPr lang="hu-HU" altLang="hu-HU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304800" y="4648200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8541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B89024-213E-4488-9C1F-22D1FC99F5B0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4931C-44B3-4BC0-9814-DB1070DCDD2C}" type="slidenum">
              <a:rPr lang="hu-HU"/>
              <a:pPr>
                <a:defRPr/>
              </a:pPr>
              <a:t>17</a:t>
            </a:fld>
            <a:endParaRPr lang="hu-HU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609600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altLang="zh-C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The Domain Name System (DNS)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SimSun" pitchFamily="2" charset="-122"/>
            </a:endParaRP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893175" cy="4740275"/>
          </a:xfrm>
          <a:noFill/>
        </p:spPr>
        <p:txBody>
          <a:bodyPr/>
          <a:lstStyle/>
          <a:p>
            <a:pPr marL="360363" indent="-304800" eaLnBrk="1" hangingPunct="1">
              <a:lnSpc>
                <a:spcPct val="90000"/>
              </a:lnSpc>
            </a:pPr>
            <a:r>
              <a:rPr lang="hu-HU" altLang="hu-HU" sz="2400" b="1" smtClean="0"/>
              <a:t>1984-ben került publikálásra egy elosztott és dinamikus Domain Name rendszer - Paul Mockapetris volt a szerző </a:t>
            </a:r>
          </a:p>
          <a:p>
            <a:pPr marL="360363" indent="-304800" eaLnBrk="1" hangingPunct="1">
              <a:lnSpc>
                <a:spcPct val="90000"/>
              </a:lnSpc>
            </a:pPr>
            <a:r>
              <a:rPr lang="hu-HU" altLang="hu-HU" sz="2400" b="1" smtClean="0"/>
              <a:t>A nagyszámú egymástól független hálózat és ezáltal az Internet dimenzió váltása miatt nehézzé vált egy központi táblázatban nyilvántartani és átváltani a felhasználó-barát hoszt neveket IP címmé</a:t>
            </a:r>
          </a:p>
          <a:p>
            <a:pPr marL="360363" indent="-304800" eaLnBrk="1" hangingPunct="1">
              <a:lnSpc>
                <a:spcPct val="90000"/>
              </a:lnSpc>
            </a:pPr>
            <a:r>
              <a:rPr lang="hu-HU" altLang="hu-HU" sz="2400" b="1" smtClean="0"/>
              <a:t>A DNS rendszer oldotta meg a problémát egy skálázható elosztott mechanizmus révén</a:t>
            </a:r>
          </a:p>
          <a:p>
            <a:pPr marL="360363" indent="-304800" eaLnBrk="1" hangingPunct="1">
              <a:lnSpc>
                <a:spcPct val="90000"/>
              </a:lnSpc>
            </a:pPr>
            <a:r>
              <a:rPr lang="hu-HU" altLang="hu-HU" sz="2400" b="1" smtClean="0"/>
              <a:t>Hierarchikus DNS neveket pont választja el és jobbról balra strukturálódnak</a:t>
            </a:r>
          </a:p>
          <a:p>
            <a:pPr marL="360363" indent="-304800" eaLnBrk="1" hangingPunct="1">
              <a:lnSpc>
                <a:spcPct val="90000"/>
              </a:lnSpc>
            </a:pPr>
            <a:r>
              <a:rPr lang="hu-HU" altLang="hu-HU" sz="2400" b="1" smtClean="0"/>
              <a:t>A DNS adatok hierarchikus és széles értelemben elosztott ún. „name szerver” gépeken kerülnek tárolásra, amelyek lekérdezhetők</a:t>
            </a:r>
            <a:endParaRPr lang="en-US" altLang="hu-HU" sz="2400" b="1" smtClean="0"/>
          </a:p>
        </p:txBody>
      </p:sp>
    </p:spTree>
    <p:extLst>
      <p:ext uri="{BB962C8B-B14F-4D97-AF65-F5344CB8AC3E}">
        <p14:creationId xmlns:p14="http://schemas.microsoft.com/office/powerpoint/2010/main" val="41533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7B6BC5-6FD5-448A-9071-08BAF59232FB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3869D-F4D9-44B5-87B8-7C3B8842FD74}" type="slidenum">
              <a:rPr lang="hu-HU"/>
              <a:pPr>
                <a:defRPr/>
              </a:pPr>
              <a:t>18</a:t>
            </a:fld>
            <a:endParaRPr lang="hu-HU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The Domain Name System (DNS)</a:t>
            </a:r>
            <a:endParaRPr lang="en-US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SimSun" pitchFamily="2" charset="-122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28775"/>
            <a:ext cx="8153400" cy="4679950"/>
          </a:xfrm>
          <a:noFill/>
        </p:spPr>
        <p:txBody>
          <a:bodyPr/>
          <a:lstStyle/>
          <a:p>
            <a:pPr marL="360363" indent="-273050" eaLnBrk="1" hangingPunct="1"/>
            <a:r>
              <a:rPr lang="hu-HU" altLang="hu-HU" sz="2400" b="1" smtClean="0"/>
              <a:t>A felhasználó számára láthatatlan a hierarchia tetején lévő root szerver.</a:t>
            </a:r>
          </a:p>
          <a:p>
            <a:pPr marL="360363" indent="-273050" eaLnBrk="1" hangingPunct="1"/>
            <a:r>
              <a:rPr lang="hu-HU" altLang="hu-HU" sz="2400" b="1" smtClean="0"/>
              <a:t>A root server információt ad az egy szinttel lejjebb lévő Top - Level Domain-ről (TLDs), amely az utolsó tag a domain néven jobb oldalon (.org, .com, .hu , .fr … )</a:t>
            </a:r>
          </a:p>
          <a:p>
            <a:pPr marL="360363" indent="-273050" eaLnBrk="1" hangingPunct="1"/>
            <a:r>
              <a:rPr lang="hu-HU" altLang="hu-HU" sz="2400" b="1" smtClean="0"/>
              <a:t>1985-ben - amikor a DNS rendszert bevezették  - a TLD regisztrációt a Stanford Research Institute látta el később, pedig az IterNIC/ Network Solution</a:t>
            </a:r>
            <a:endParaRPr lang="en-US" altLang="hu-HU" sz="2400" b="1" smtClean="0"/>
          </a:p>
        </p:txBody>
      </p:sp>
    </p:spTree>
    <p:extLst>
      <p:ext uri="{BB962C8B-B14F-4D97-AF65-F5344CB8AC3E}">
        <p14:creationId xmlns:p14="http://schemas.microsoft.com/office/powerpoint/2010/main" val="34141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86C446F-98FF-412B-9C2A-9E72772CE8F2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E98B9-91C5-448B-BFB3-6275A09065AC}" type="slidenum">
              <a:rPr lang="hu-HU"/>
              <a:pPr>
                <a:defRPr/>
              </a:pPr>
              <a:t>19</a:t>
            </a:fld>
            <a:endParaRPr lang="hu-HU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altLang="hu-HU" smtClean="0"/>
              <a:t>Top-Level Domains</a:t>
            </a:r>
            <a:endParaRPr lang="en-US" altLang="hu-HU" smtClean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153400" cy="4560887"/>
          </a:xfrm>
        </p:spPr>
        <p:txBody>
          <a:bodyPr/>
          <a:lstStyle/>
          <a:p>
            <a:pPr indent="0" eaLnBrk="1" hangingPunct="1"/>
            <a:r>
              <a:rPr lang="hu-HU" altLang="hu-HU" sz="2400" b="1" smtClean="0"/>
              <a:t>Minden TLD-ért  egy-egy szervezet felel. Ezt általában „Registry Operator”-nak nevezik</a:t>
            </a:r>
          </a:p>
          <a:p>
            <a:pPr indent="0" eaLnBrk="1" hangingPunct="1"/>
            <a:r>
              <a:rPr lang="hu-HU" altLang="hu-HU" sz="2400" b="1" smtClean="0"/>
              <a:t>Számos típusú TLD létezik:</a:t>
            </a:r>
          </a:p>
          <a:p>
            <a:pPr indent="0" eaLnBrk="1" hangingPunct="1"/>
            <a:r>
              <a:rPr lang="hu-HU" altLang="hu-HU" sz="2400" b="1" smtClean="0"/>
              <a:t>A két betűs TLD-ket az ország kódoknak  foglalták le- ‘’ 	ccTLD ‘’ – 240 ország –</a:t>
            </a:r>
          </a:p>
          <a:p>
            <a:pPr indent="0" eaLnBrk="1" hangingPunct="1"/>
            <a:r>
              <a:rPr lang="hu-HU" altLang="hu-HU" sz="2400" b="1" smtClean="0"/>
              <a:t>A három vagy több betűs TLD-ket generikus TLD-nek 	nevezik- gTLD</a:t>
            </a:r>
          </a:p>
          <a:p>
            <a:pPr indent="0" eaLnBrk="1" hangingPunct="1"/>
            <a:r>
              <a:rPr lang="hu-HU" altLang="hu-HU" sz="2400" b="1" smtClean="0"/>
              <a:t>Egy speciális TLD-t is fenntartanak ez a ‘.arpa ‘ ezt 	technikai infrastruktúra céljaira 	használják</a:t>
            </a:r>
            <a:endParaRPr lang="en-US" altLang="hu-HU" sz="2400" b="1" smtClean="0"/>
          </a:p>
        </p:txBody>
      </p:sp>
    </p:spTree>
    <p:extLst>
      <p:ext uri="{BB962C8B-B14F-4D97-AF65-F5344CB8AC3E}">
        <p14:creationId xmlns:p14="http://schemas.microsoft.com/office/powerpoint/2010/main" val="31744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8E579F1-9C47-4A16-B2D9-DBC2DA717898}" type="datetime1">
              <a:rPr lang="hu-HU"/>
              <a:pPr>
                <a:defRPr/>
              </a:pPr>
              <a:t>2015.02.20.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Tematika</a:t>
            </a:r>
          </a:p>
        </p:txBody>
      </p:sp>
      <p:sp>
        <p:nvSpPr>
          <p:cNvPr id="3076" name="Dia számának hely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804DC7-B12D-44C1-8FF2-F8750E56DBC7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140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200" b="1" dirty="0" smtClean="0"/>
              <a:t>Bemutatkozás- </a:t>
            </a:r>
            <a:r>
              <a:rPr lang="hu-HU" sz="3200" b="1" dirty="0" smtClean="0"/>
              <a:t>Dr. Bakonyi </a:t>
            </a:r>
            <a:r>
              <a:rPr lang="hu-HU" sz="3200" b="1" dirty="0" smtClean="0"/>
              <a:t>Péter</a:t>
            </a:r>
            <a:endParaRPr lang="en-US" sz="3200" b="1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7467600" cy="4857403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2000" b="1" dirty="0" smtClean="0"/>
              <a:t>BME villamosmérnök (1965)</a:t>
            </a:r>
          </a:p>
          <a:p>
            <a:pPr eaLnBrk="1" hangingPunct="1">
              <a:defRPr/>
            </a:pPr>
            <a:r>
              <a:rPr lang="hu-HU" altLang="hu-HU" sz="2000" b="1" dirty="0" smtClean="0"/>
              <a:t>Kandidátus (1974)</a:t>
            </a:r>
          </a:p>
          <a:p>
            <a:pPr eaLnBrk="1" hangingPunct="1">
              <a:defRPr/>
            </a:pPr>
            <a:r>
              <a:rPr lang="hu-HU" altLang="hu-HU" sz="2000" b="1" dirty="0" smtClean="0"/>
              <a:t>c. docens BME</a:t>
            </a:r>
          </a:p>
          <a:p>
            <a:pPr eaLnBrk="1" hangingPunct="1">
              <a:defRPr/>
            </a:pPr>
            <a:r>
              <a:rPr lang="hu-HU" altLang="hu-HU" sz="2000" b="1" dirty="0" smtClean="0"/>
              <a:t>c. főiskolai tanár – BMF</a:t>
            </a:r>
          </a:p>
          <a:p>
            <a:pPr eaLnBrk="1" hangingPunct="1">
              <a:defRPr/>
            </a:pPr>
            <a:r>
              <a:rPr lang="hu-HU" altLang="hu-HU" sz="2000" b="1" dirty="0"/>
              <a:t>v</a:t>
            </a:r>
            <a:r>
              <a:rPr lang="hu-HU" altLang="hu-HU" sz="2000" b="1" dirty="0" smtClean="0"/>
              <a:t>ezető </a:t>
            </a:r>
            <a:r>
              <a:rPr lang="hu-HU" altLang="hu-HU" sz="2000" b="1" dirty="0" smtClean="0"/>
              <a:t>tanácsadó – BME EIT</a:t>
            </a:r>
          </a:p>
          <a:p>
            <a:pPr eaLnBrk="1" hangingPunct="1">
              <a:defRPr/>
            </a:pPr>
            <a:r>
              <a:rPr lang="hu-HU" altLang="hu-HU" sz="2000" b="1" dirty="0" smtClean="0"/>
              <a:t>A hazai Internet programok egyik </a:t>
            </a:r>
            <a:r>
              <a:rPr lang="hu-HU" altLang="hu-HU" sz="2000" b="1" dirty="0" smtClean="0"/>
              <a:t>kezdeményezője: kutató hálózat</a:t>
            </a:r>
            <a:r>
              <a:rPr lang="hu-HU" altLang="hu-HU" sz="2000" b="1" dirty="0"/>
              <a:t> </a:t>
            </a:r>
            <a:r>
              <a:rPr lang="hu-HU" altLang="hu-HU" sz="2000" b="1" dirty="0" smtClean="0"/>
              <a:t>: IIF </a:t>
            </a:r>
            <a:r>
              <a:rPr lang="hu-HU" altLang="hu-HU" sz="2000" b="1" dirty="0" smtClean="0"/>
              <a:t>( 1986 ), NIIF ( </a:t>
            </a:r>
            <a:r>
              <a:rPr lang="hu-HU" altLang="hu-HU" sz="2000" b="1" dirty="0" smtClean="0"/>
              <a:t>1991- </a:t>
            </a:r>
            <a:r>
              <a:rPr lang="hu-HU" altLang="hu-HU" sz="2000" b="1" dirty="0" smtClean="0"/>
              <a:t>a mai napig )</a:t>
            </a:r>
          </a:p>
          <a:p>
            <a:pPr eaLnBrk="1" hangingPunct="1">
              <a:defRPr/>
            </a:pPr>
            <a:r>
              <a:rPr lang="hu-HU" altLang="hu-HU" sz="2000" b="1" dirty="0" smtClean="0"/>
              <a:t>Hazai Jövő Internet Kutatási programok: </a:t>
            </a:r>
            <a:r>
              <a:rPr lang="hu-HU" altLang="hu-HU" sz="2000" b="1" dirty="0" smtClean="0"/>
              <a:t> NIIF ( </a:t>
            </a:r>
            <a:r>
              <a:rPr lang="hu-HU" altLang="hu-HU" sz="2000" b="1" dirty="0" smtClean="0"/>
              <a:t>2008 -2010 ) , </a:t>
            </a:r>
            <a:endParaRPr lang="hu-HU" altLang="hu-HU" sz="2000" b="1" dirty="0" smtClean="0"/>
          </a:p>
          <a:p>
            <a:pPr marL="53975" indent="0" eaLnBrk="1" hangingPunct="1">
              <a:buFontTx/>
              <a:buNone/>
              <a:defRPr/>
            </a:pPr>
            <a:r>
              <a:rPr lang="hu-HU" altLang="hu-HU" sz="2000" b="1" dirty="0" smtClean="0"/>
              <a:t>      Jövő </a:t>
            </a:r>
            <a:r>
              <a:rPr lang="hu-HU" altLang="hu-HU" sz="2000" b="1" dirty="0" smtClean="0"/>
              <a:t>Internet Nemzeti Kutatási </a:t>
            </a:r>
            <a:r>
              <a:rPr lang="hu-HU" altLang="hu-HU" sz="2000" b="1" dirty="0" smtClean="0"/>
              <a:t>Program   ( 2013-  )</a:t>
            </a:r>
            <a:endParaRPr lang="hu-HU" altLang="hu-HU" sz="2000" b="1" dirty="0" smtClean="0"/>
          </a:p>
          <a:p>
            <a:pPr eaLnBrk="1" hangingPunct="1">
              <a:defRPr/>
            </a:pPr>
            <a:r>
              <a:rPr lang="hu-HU" altLang="hu-HU" sz="2000" b="1" dirty="0" smtClean="0"/>
              <a:t>e-mail</a:t>
            </a:r>
            <a:r>
              <a:rPr lang="hu-HU" altLang="hu-HU" sz="2000" b="1" dirty="0" smtClean="0"/>
              <a:t>: </a:t>
            </a:r>
            <a:r>
              <a:rPr lang="hu-HU" altLang="hu-HU" sz="2000" b="1" dirty="0" smtClean="0"/>
              <a:t>bakonyip@</a:t>
            </a:r>
            <a:r>
              <a:rPr lang="hu-HU" altLang="hu-HU" sz="2000" b="1" dirty="0" err="1" smtClean="0"/>
              <a:t>eit.bme.hu</a:t>
            </a:r>
            <a:endParaRPr lang="hu-HU" altLang="hu-HU" sz="2000" b="1" dirty="0" smtClean="0"/>
          </a:p>
          <a:p>
            <a:pPr eaLnBrk="1" hangingPunct="1">
              <a:defRPr/>
            </a:pPr>
            <a:r>
              <a:rPr lang="hu-HU" altLang="hu-HU" sz="2000" b="1" dirty="0" smtClean="0"/>
              <a:t>Webcím: </a:t>
            </a:r>
            <a:r>
              <a:rPr lang="hu-HU" altLang="hu-HU" sz="2000" b="1" dirty="0" err="1" smtClean="0">
                <a:hlinkClick r:id="rId2"/>
              </a:rPr>
              <a:t>www.sztaki.hu</a:t>
            </a:r>
            <a:r>
              <a:rPr lang="hu-HU" altLang="hu-HU" sz="2000" b="1" dirty="0" smtClean="0">
                <a:hlinkClick r:id="rId2"/>
              </a:rPr>
              <a:t>/~</a:t>
            </a:r>
            <a:r>
              <a:rPr lang="hu-HU" altLang="hu-HU" sz="2000" b="1" dirty="0" err="1" smtClean="0">
                <a:hlinkClick r:id="rId2"/>
              </a:rPr>
              <a:t>pbakonyi</a:t>
            </a:r>
            <a:endParaRPr lang="hu-HU" altLang="hu-HU" sz="2000" b="1" dirty="0" smtClean="0"/>
          </a:p>
          <a:p>
            <a:pPr eaLnBrk="1" hangingPunct="1">
              <a:defRPr/>
            </a:pPr>
            <a:endParaRPr lang="en-US" altLang="hu-H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392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220440-2AD5-4EA3-8B2D-AD26C85D0A23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975A5-28BD-4A5C-9DE6-8FA8582A18F3}" type="slidenum">
              <a:rPr lang="hu-HU"/>
              <a:pPr>
                <a:defRPr/>
              </a:pPr>
              <a:t>20</a:t>
            </a:fld>
            <a:endParaRPr lang="hu-HU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153400" cy="492125"/>
          </a:xfrm>
          <a:noFill/>
        </p:spPr>
        <p:txBody>
          <a:bodyPr lIns="90488" tIns="44450" rIns="90488" bIns="44450"/>
          <a:lstStyle/>
          <a:p>
            <a:pPr algn="r" eaLnBrk="1" hangingPunct="1"/>
            <a:r>
              <a:rPr lang="hu-HU" altLang="hu-HU" smtClean="0"/>
              <a:t>Top-Level Domains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153400" cy="4562475"/>
          </a:xfrm>
          <a:noFill/>
        </p:spPr>
        <p:txBody>
          <a:bodyPr lIns="90488" tIns="44450" rIns="90488" bIns="44450"/>
          <a:lstStyle/>
          <a:p>
            <a:pPr marL="363538" indent="-276225" eaLnBrk="1" hangingPunct="1">
              <a:buFontTx/>
              <a:buNone/>
            </a:pPr>
            <a:r>
              <a:rPr lang="hu-HU" altLang="hu-HU" sz="2400" b="1" smtClean="0"/>
              <a:t>Generic TLD-k ( hét ) :</a:t>
            </a:r>
          </a:p>
          <a:p>
            <a:pPr marL="363538" indent="-276225" eaLnBrk="1" hangingPunct="1"/>
            <a:r>
              <a:rPr lang="hu-HU" altLang="hu-HU" sz="2400" b="1" smtClean="0"/>
              <a:t>gov	- US. government</a:t>
            </a:r>
          </a:p>
          <a:p>
            <a:pPr marL="363538" indent="-276225" eaLnBrk="1" hangingPunct="1"/>
            <a:r>
              <a:rPr lang="hu-HU" altLang="hu-HU" sz="2400" b="1" smtClean="0"/>
              <a:t>com - commercial applications</a:t>
            </a:r>
          </a:p>
          <a:p>
            <a:pPr marL="363538" indent="-276225" eaLnBrk="1" hangingPunct="1"/>
            <a:r>
              <a:rPr lang="hu-HU" altLang="hu-HU" sz="2400" b="1" smtClean="0"/>
              <a:t>mil	- military application</a:t>
            </a:r>
          </a:p>
          <a:p>
            <a:pPr marL="363538" indent="-276225" eaLnBrk="1" hangingPunct="1"/>
            <a:r>
              <a:rPr lang="hu-HU" altLang="hu-HU" sz="2400" b="1" smtClean="0"/>
              <a:t>edu	- educational application</a:t>
            </a:r>
          </a:p>
          <a:p>
            <a:pPr marL="363538" indent="-276225" eaLnBrk="1" hangingPunct="1"/>
            <a:r>
              <a:rPr lang="hu-HU" altLang="hu-HU" sz="2400" b="1" smtClean="0"/>
              <a:t>net	- internet organizations</a:t>
            </a:r>
          </a:p>
          <a:p>
            <a:pPr marL="363538" indent="-276225" eaLnBrk="1" hangingPunct="1"/>
            <a:r>
              <a:rPr lang="hu-HU" altLang="hu-HU" sz="2400" b="1" smtClean="0"/>
              <a:t>org	- international organisation</a:t>
            </a:r>
          </a:p>
          <a:p>
            <a:pPr marL="363538" indent="-276225" eaLnBrk="1" hangingPunct="1"/>
            <a:r>
              <a:rPr lang="hu-HU" altLang="hu-HU" sz="2400" b="1" smtClean="0"/>
              <a:t>int -  international organisation</a:t>
            </a:r>
          </a:p>
          <a:p>
            <a:pPr marL="363538" indent="-276225" eaLnBrk="1" hangingPunct="1">
              <a:buFontTx/>
              <a:buNone/>
            </a:pPr>
            <a:r>
              <a:rPr lang="hu-HU" altLang="hu-HU" sz="2400" b="1" smtClean="0"/>
              <a:t>Hét új TLD- 2001-ben: .biz , .info, .name , .pro, .areo, .coop, .museum</a:t>
            </a:r>
          </a:p>
          <a:p>
            <a:pPr marL="363538" indent="-276225" eaLnBrk="1" hangingPunct="1"/>
            <a:endParaRPr lang="hu-HU" altLang="hu-HU" sz="2400" b="1" smtClean="0"/>
          </a:p>
        </p:txBody>
      </p:sp>
    </p:spTree>
    <p:extLst>
      <p:ext uri="{BB962C8B-B14F-4D97-AF65-F5344CB8AC3E}">
        <p14:creationId xmlns:p14="http://schemas.microsoft.com/office/powerpoint/2010/main" val="1852079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B138C7-E1F4-4A1F-BF02-4D51F0BE71F2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D66A3-610D-4CD5-89E3-31E9DF8BE594}" type="slidenum">
              <a:rPr lang="hu-HU"/>
              <a:pPr>
                <a:defRPr/>
              </a:pPr>
              <a:t>21</a:t>
            </a:fld>
            <a:endParaRPr lang="hu-HU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NSFNET</a:t>
            </a:r>
            <a:endParaRPr lang="en-US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60575"/>
            <a:ext cx="8153400" cy="4308475"/>
          </a:xfrm>
          <a:noFill/>
        </p:spPr>
        <p:txBody>
          <a:bodyPr/>
          <a:lstStyle/>
          <a:p>
            <a:pPr marL="360363" indent="-304800" eaLnBrk="1" hangingPunct="1"/>
            <a:r>
              <a:rPr lang="hu-HU" altLang="hu-HU" sz="2400" b="1" smtClean="0"/>
              <a:t>Az Internet fejlődésében mérföldkövet jelentett a National Science Foundation (NSF) döntése, amely létrehozta a TCP/IP alapú NFSNET backbone hálózatot az amerikai egyetemek összekapcsolására.</a:t>
            </a:r>
          </a:p>
          <a:p>
            <a:pPr marL="360363" indent="-304800" eaLnBrk="1" hangingPunct="1"/>
            <a:r>
              <a:rPr lang="hu-HU" altLang="hu-HU" sz="2400" b="1" smtClean="0"/>
              <a:t>Ez a hálózat nemcsak az egyetemeket támogatta, hanem általában a kutatás-fejlesztést</a:t>
            </a:r>
          </a:p>
          <a:p>
            <a:pPr marL="360363" indent="-304800" eaLnBrk="1" hangingPunct="1"/>
            <a:r>
              <a:rPr lang="hu-HU" altLang="hu-HU" sz="2400" b="1" smtClean="0"/>
              <a:t>Később olyan stratégia alakult ki, amely ezt az infrastruktúrát a gazdasági életben is alkalmazhatóvá tette, amely már nem tartalmazhatott állami támogatást.</a:t>
            </a:r>
            <a:endParaRPr lang="en-US" altLang="hu-HU" sz="2400" b="1" smtClean="0"/>
          </a:p>
        </p:txBody>
      </p:sp>
    </p:spTree>
    <p:extLst>
      <p:ext uri="{BB962C8B-B14F-4D97-AF65-F5344CB8AC3E}">
        <p14:creationId xmlns:p14="http://schemas.microsoft.com/office/powerpoint/2010/main" val="3961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D0ECF0-10F9-40E2-9798-58C4E5AC35FF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38A8D-4521-4BEA-ADF6-B32753255D78}" type="slidenum">
              <a:rPr lang="hu-HU"/>
              <a:pPr>
                <a:defRPr/>
              </a:pPr>
              <a:t>22</a:t>
            </a:fld>
            <a:endParaRPr lang="hu-HU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GB" altLang="zh-C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Internet backbone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SimSun" pitchFamily="2" charset="-122"/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6113"/>
            <a:ext cx="8153400" cy="4452937"/>
          </a:xfrm>
          <a:noFill/>
        </p:spPr>
        <p:txBody>
          <a:bodyPr/>
          <a:lstStyle/>
          <a:p>
            <a:pPr marL="363538" indent="-307975" eaLnBrk="1" hangingPunct="1"/>
            <a:r>
              <a:rPr lang="hu-HU" altLang="hu-HU" sz="2400" b="1" smtClean="0"/>
              <a:t>A 90-es évek elején az NSF az Internet gerinchálózatot  az üzleti szféra számára is megnyitotta. A cél az volt hogy a befolyt díj csökkentse az előfizetési díjat az akadémiai közösség számára.</a:t>
            </a:r>
          </a:p>
          <a:p>
            <a:pPr marL="363538" indent="-307975" eaLnBrk="1" hangingPunct="1">
              <a:buFontTx/>
              <a:buNone/>
            </a:pPr>
            <a:endParaRPr lang="hu-HU" altLang="hu-HU" sz="2400" b="1" smtClean="0"/>
          </a:p>
          <a:p>
            <a:pPr marL="363538" indent="-307975" eaLnBrk="1" hangingPunct="1"/>
            <a:r>
              <a:rPr lang="hu-HU" altLang="hu-HU" sz="2400" b="1" smtClean="0"/>
              <a:t>Másrészről az NSF szorgalmazta a piaci alapon létrejövő magánhálózatokat mint a UUNet, a PSI stb.</a:t>
            </a:r>
            <a:endParaRPr lang="en-US" altLang="hu-HU" sz="2400" b="1" smtClean="0"/>
          </a:p>
        </p:txBody>
      </p:sp>
    </p:spTree>
    <p:extLst>
      <p:ext uri="{BB962C8B-B14F-4D97-AF65-F5344CB8AC3E}">
        <p14:creationId xmlns:p14="http://schemas.microsoft.com/office/powerpoint/2010/main" val="27233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D5F487-66A6-4B5D-9786-77335DEE9658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6E7FF-8B7E-4EF6-B61C-34AB5A3BFAF6}" type="slidenum">
              <a:rPr lang="hu-HU"/>
              <a:pPr>
                <a:defRPr/>
              </a:pPr>
              <a:t>23</a:t>
            </a:fld>
            <a:endParaRPr lang="hu-HU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Üzleti Internet</a:t>
            </a:r>
            <a:endParaRPr lang="en-US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44675"/>
            <a:ext cx="8153400" cy="4524375"/>
          </a:xfrm>
          <a:noFill/>
        </p:spPr>
        <p:txBody>
          <a:bodyPr/>
          <a:lstStyle/>
          <a:p>
            <a:pPr marL="363538" indent="-307975" eaLnBrk="1" hangingPunct="1"/>
            <a:r>
              <a:rPr lang="hu-HU" altLang="hu-HU" sz="2400" b="1" smtClean="0"/>
              <a:t>Az Internet robbanásszerű fejlődésével az adminisztráció a DoD-től az NSF-hez tolódott át, amely 1992-ben létrehozta az InterNIC-et a domain név regisztrációra és az egyéb feladatokra.</a:t>
            </a:r>
          </a:p>
          <a:p>
            <a:pPr marL="363538" indent="-307975" eaLnBrk="1" hangingPunct="1"/>
            <a:r>
              <a:rPr lang="hu-HU" altLang="hu-HU" sz="2400" b="1" smtClean="0"/>
              <a:t>Az InterNIC tovább adta a gTLD regisztrációt egy USA –ban lévő magán cégnek, a Network Solution Inc. (NSI)-nak</a:t>
            </a:r>
          </a:p>
          <a:p>
            <a:pPr marL="363538" indent="-307975" eaLnBrk="1" hangingPunct="1"/>
            <a:r>
              <a:rPr lang="hu-HU" altLang="hu-HU" sz="2400" b="1" smtClean="0"/>
              <a:t>1995-ben az NSF megszüntette az NSFNET támogatását, mivel az Internet egy valódi üzleti hálózattá vált.</a:t>
            </a:r>
            <a:endParaRPr lang="en-US" altLang="hu-HU" sz="2400" b="1" smtClean="0"/>
          </a:p>
        </p:txBody>
      </p:sp>
    </p:spTree>
    <p:extLst>
      <p:ext uri="{BB962C8B-B14F-4D97-AF65-F5344CB8AC3E}">
        <p14:creationId xmlns:p14="http://schemas.microsoft.com/office/powerpoint/2010/main" val="2316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70BAA8-FDAB-49E0-8BD7-6A33077E4454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DAD3B-BFE5-42BC-8958-948BAA006B25}" type="slidenum">
              <a:rPr lang="hu-HU"/>
              <a:pPr>
                <a:defRPr/>
              </a:pPr>
              <a:t>24</a:t>
            </a:fld>
            <a:endParaRPr lang="hu-HU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pPr algn="r" eaLnBrk="1" hangingPunct="1">
              <a:defRPr/>
            </a:pPr>
            <a:r>
              <a:rPr lang="en-GB" altLang="zh-CN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Internet eXchange Points (IXPs)</a:t>
            </a:r>
            <a:endParaRPr lang="en-US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ea typeface="SimSun" pitchFamily="2" charset="-122"/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60575"/>
            <a:ext cx="8153400" cy="4308475"/>
          </a:xfrm>
          <a:noFill/>
        </p:spPr>
        <p:txBody>
          <a:bodyPr/>
          <a:lstStyle/>
          <a:p>
            <a:pPr marL="360363" indent="-304800" eaLnBrk="1" hangingPunct="1"/>
            <a:r>
              <a:rPr lang="hu-HU" altLang="hu-HU" sz="2400" b="1" smtClean="0"/>
              <a:t>Ez az időszak az Internet Szolgáltatók megjelenésével jellemezhető (ISP) , ilyenek mint CompuServe, America Online, Prodigy.</a:t>
            </a:r>
          </a:p>
          <a:p>
            <a:pPr marL="360363" indent="-304800" eaLnBrk="1" hangingPunct="1"/>
            <a:r>
              <a:rPr lang="hu-HU" altLang="hu-HU" sz="2400" b="1" smtClean="0"/>
              <a:t>1995-ben a legtöbb üzleti ISP elkezdte felállítani a saját regionális Internet eXchange Pointokat (IXPs), hogy az Internetre rá tudjanak kapcsolódni.</a:t>
            </a:r>
          </a:p>
          <a:p>
            <a:pPr marL="360363" indent="-304800" eaLnBrk="1" hangingPunct="1"/>
            <a:r>
              <a:rPr lang="hu-HU" altLang="hu-HU" sz="2400" b="1" smtClean="0"/>
              <a:t>Az Internet eXchange pontok az ISP-k Internet hálózat összekapcsolódási helyei.</a:t>
            </a:r>
            <a:endParaRPr lang="en-US" altLang="hu-HU" sz="2400" b="1" smtClean="0"/>
          </a:p>
        </p:txBody>
      </p:sp>
    </p:spTree>
    <p:extLst>
      <p:ext uri="{BB962C8B-B14F-4D97-AF65-F5344CB8AC3E}">
        <p14:creationId xmlns:p14="http://schemas.microsoft.com/office/powerpoint/2010/main" val="2763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1A6436-38AC-4DAE-89B4-D6F61BA72915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B6AD5-915F-4520-9C07-E022C71D6153}" type="slidenum">
              <a:rPr lang="hu-HU"/>
              <a:pPr>
                <a:defRPr/>
              </a:pPr>
              <a:t>25</a:t>
            </a:fld>
            <a:endParaRPr lang="hu-HU"/>
          </a:p>
        </p:txBody>
      </p:sp>
      <p:sp>
        <p:nvSpPr>
          <p:cNvPr id="500738" name="Rectangle 2"/>
          <p:cNvSpPr>
            <a:spLocks noChangeArrowheads="1"/>
          </p:cNvSpPr>
          <p:nvPr/>
        </p:nvSpPr>
        <p:spPr bwMode="auto">
          <a:xfrm>
            <a:off x="1187450" y="549275"/>
            <a:ext cx="7772400" cy="862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>
              <a:defRPr/>
            </a:pPr>
            <a:r>
              <a:rPr lang="hu-HU" sz="40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GB" sz="40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GB"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Internet </a:t>
            </a:r>
            <a:r>
              <a:rPr lang="hu-HU"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 </a:t>
            </a:r>
            <a:r>
              <a:rPr lang="en-GB"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90-es évek</a:t>
            </a:r>
            <a:r>
              <a:rPr lang="hu-HU" sz="4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ben</a:t>
            </a:r>
            <a:endParaRPr lang="en-GB" sz="44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609600" y="1989138"/>
            <a:ext cx="821055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75000"/>
              <a:buFontTx/>
              <a:buChar char="•"/>
            </a:pPr>
            <a:r>
              <a:rPr lang="en-GB" altLang="hu-HU" b="1">
                <a:solidFill>
                  <a:schemeClr val="tx1"/>
                </a:solidFill>
                <a:latin typeface="Trebuchet MS" pitchFamily="34" charset="0"/>
              </a:rPr>
              <a:t>1991-93 </a:t>
            </a:r>
            <a:r>
              <a:rPr lang="en-GB" altLang="hu-HU">
                <a:solidFill>
                  <a:schemeClr val="tx1"/>
                </a:solidFill>
                <a:latin typeface="Trebuchet MS" pitchFamily="34" charset="0"/>
              </a:rPr>
              <a:t>- </a:t>
            </a:r>
            <a:r>
              <a:rPr lang="en-GB" altLang="hu-HU" b="1">
                <a:solidFill>
                  <a:schemeClr val="tx1"/>
                </a:solidFill>
              </a:rPr>
              <a:t>NSFNET, az üzleti forgalom engedélyezve, elindul az elektronikus kereskedelem</a:t>
            </a:r>
            <a:r>
              <a:rPr lang="en-GB" altLang="hu-HU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 algn="l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75000"/>
              <a:buFontTx/>
              <a:buChar char="•"/>
            </a:pPr>
            <a:r>
              <a:rPr lang="en-GB" altLang="hu-HU" b="1">
                <a:solidFill>
                  <a:schemeClr val="tx1"/>
                </a:solidFill>
                <a:latin typeface="Trebuchet MS" pitchFamily="34" charset="0"/>
              </a:rPr>
              <a:t>1991</a:t>
            </a:r>
            <a:r>
              <a:rPr lang="en-GB" altLang="hu-HU">
                <a:solidFill>
                  <a:schemeClr val="tx1"/>
                </a:solidFill>
                <a:latin typeface="Trebuchet MS" pitchFamily="34" charset="0"/>
              </a:rPr>
              <a:t> - </a:t>
            </a:r>
            <a:r>
              <a:rPr lang="en-GB" altLang="hu-HU" b="1">
                <a:solidFill>
                  <a:schemeClr val="tx1"/>
                </a:solidFill>
              </a:rPr>
              <a:t>Tim Berners-Lee  (CERN) - World Wide Web - hypertext - Mosaic  browser (Mark Andreesen )</a:t>
            </a:r>
          </a:p>
          <a:p>
            <a:pPr algn="l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75000"/>
              <a:buFontTx/>
              <a:buChar char="•"/>
            </a:pPr>
            <a:r>
              <a:rPr lang="en-GB" altLang="hu-HU" b="1">
                <a:solidFill>
                  <a:schemeClr val="tx1"/>
                </a:solidFill>
                <a:latin typeface="Trebuchet MS" pitchFamily="34" charset="0"/>
              </a:rPr>
              <a:t>1991</a:t>
            </a:r>
            <a:r>
              <a:rPr lang="en-GB" altLang="hu-HU">
                <a:solidFill>
                  <a:schemeClr val="tx1"/>
                </a:solidFill>
                <a:latin typeface="Trebuchet MS" pitchFamily="34" charset="0"/>
              </a:rPr>
              <a:t> - </a:t>
            </a:r>
            <a:r>
              <a:rPr lang="en-GB" altLang="hu-HU" b="1">
                <a:solidFill>
                  <a:schemeClr val="tx1"/>
                </a:solidFill>
              </a:rPr>
              <a:t>NSF forgalom: 10 ^12 bytes/hó</a:t>
            </a:r>
          </a:p>
          <a:p>
            <a:pPr algn="l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75000"/>
              <a:buFontTx/>
              <a:buChar char="•"/>
            </a:pPr>
            <a:r>
              <a:rPr lang="en-GB" altLang="hu-HU" b="1">
                <a:solidFill>
                  <a:schemeClr val="tx1"/>
                </a:solidFill>
                <a:latin typeface="Trebuchet MS" pitchFamily="34" charset="0"/>
              </a:rPr>
              <a:t>1992</a:t>
            </a:r>
            <a:r>
              <a:rPr lang="en-GB" altLang="hu-HU">
                <a:solidFill>
                  <a:schemeClr val="tx1"/>
                </a:solidFill>
                <a:latin typeface="Trebuchet MS" pitchFamily="34" charset="0"/>
              </a:rPr>
              <a:t> - </a:t>
            </a:r>
            <a:r>
              <a:rPr lang="en-GB" altLang="hu-HU" b="1">
                <a:solidFill>
                  <a:schemeClr val="tx1"/>
                </a:solidFill>
              </a:rPr>
              <a:t>MBONE audio-video broadcast</a:t>
            </a:r>
          </a:p>
          <a:p>
            <a:pPr algn="l">
              <a:spcBef>
                <a:spcPct val="30000"/>
              </a:spcBef>
              <a:spcAft>
                <a:spcPct val="30000"/>
              </a:spcAft>
              <a:buClr>
                <a:schemeClr val="tx2"/>
              </a:buClr>
              <a:buSzPct val="75000"/>
              <a:buFontTx/>
              <a:buChar char="•"/>
            </a:pPr>
            <a:r>
              <a:rPr lang="en-GB" altLang="hu-HU" b="1">
                <a:solidFill>
                  <a:schemeClr val="tx1"/>
                </a:solidFill>
                <a:latin typeface="Trebuchet MS" pitchFamily="34" charset="0"/>
              </a:rPr>
              <a:t>1993</a:t>
            </a:r>
            <a:r>
              <a:rPr lang="en-GB" altLang="hu-HU">
                <a:solidFill>
                  <a:schemeClr val="tx1"/>
                </a:solidFill>
                <a:latin typeface="Trebuchet MS" pitchFamily="34" charset="0"/>
              </a:rPr>
              <a:t> - </a:t>
            </a:r>
            <a:r>
              <a:rPr lang="en-GB" altLang="hu-HU" b="1">
                <a:solidFill>
                  <a:schemeClr val="tx1"/>
                </a:solidFill>
              </a:rPr>
              <a:t>hoszt szám nagyobb, mint 1.000.000</a:t>
            </a:r>
          </a:p>
        </p:txBody>
      </p:sp>
    </p:spTree>
    <p:extLst>
      <p:ext uri="{BB962C8B-B14F-4D97-AF65-F5344CB8AC3E}">
        <p14:creationId xmlns:p14="http://schemas.microsoft.com/office/powerpoint/2010/main" val="2244832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23C251-8E97-49A3-909D-5DC48D5BC3B1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112D5-8832-4D65-8E47-39EC3858D1A1}" type="slidenum">
              <a:rPr lang="hu-HU"/>
              <a:pPr>
                <a:defRPr/>
              </a:pPr>
              <a:t>26</a:t>
            </a:fld>
            <a:endParaRPr lang="hu-HU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936625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WWW</a:t>
            </a:r>
            <a:endParaRPr lang="en-US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9138"/>
            <a:ext cx="8153400" cy="4379912"/>
          </a:xfrm>
          <a:noFill/>
        </p:spPr>
        <p:txBody>
          <a:bodyPr/>
          <a:lstStyle/>
          <a:p>
            <a:pPr marL="360363" indent="-304800" eaLnBrk="1" hangingPunct="1"/>
            <a:r>
              <a:rPr lang="hu-HU" altLang="hu-HU" sz="2400" b="1" smtClean="0"/>
              <a:t>Tim Berners-Lee 1991-ben az európai kutató központ-ban, a CERN-ben kifejlesztette a World-Wide Web-et (WWW)</a:t>
            </a:r>
          </a:p>
          <a:p>
            <a:pPr marL="360363" indent="-304800" eaLnBrk="1" hangingPunct="1">
              <a:buFontTx/>
              <a:buNone/>
            </a:pPr>
            <a:endParaRPr lang="hu-HU" altLang="hu-HU" sz="2400" b="1" smtClean="0"/>
          </a:p>
          <a:p>
            <a:pPr marL="360363" indent="-304800" eaLnBrk="1" hangingPunct="1"/>
            <a:r>
              <a:rPr lang="hu-HU" altLang="hu-HU" sz="2400" b="1" smtClean="0"/>
              <a:t>A World Wide Web Consortium (W3C) 1994-ben jött létre, mint egy nemzetközi ipari konzorcium, hogy közös protokollokat és szabványokat hozzon létre, elősegítve ezzel a WWW fejlődését és széleskörű alkalmazásba vitelét az interoperabilitás megteremtésével.</a:t>
            </a:r>
            <a:endParaRPr lang="en-US" altLang="hu-HU" sz="2400" b="1" smtClean="0"/>
          </a:p>
        </p:txBody>
      </p:sp>
    </p:spTree>
    <p:extLst>
      <p:ext uri="{BB962C8B-B14F-4D97-AF65-F5344CB8AC3E}">
        <p14:creationId xmlns:p14="http://schemas.microsoft.com/office/powerpoint/2010/main" val="9228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E10468C-175B-4F6F-A445-D7156BB92D88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E4D3F-A575-4C9A-9568-64E085CAAC46}" type="slidenum">
              <a:rPr lang="hu-HU"/>
              <a:pPr>
                <a:defRPr/>
              </a:pPr>
              <a:t>27</a:t>
            </a:fld>
            <a:endParaRPr lang="hu-HU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431213" cy="609600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Az Internet irányítási struktúrája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44675"/>
            <a:ext cx="8431213" cy="4524375"/>
          </a:xfrm>
          <a:noFill/>
        </p:spPr>
        <p:txBody>
          <a:bodyPr/>
          <a:lstStyle/>
          <a:p>
            <a:pPr marL="363538" indent="-307975" eaLnBrk="1" hangingPunct="1">
              <a:lnSpc>
                <a:spcPct val="90000"/>
              </a:lnSpc>
            </a:pPr>
            <a:r>
              <a:rPr lang="hu-HU" altLang="hu-HU" sz="2400" b="1" smtClean="0"/>
              <a:t>A DNS rendszer és az NSI monopólium miatti aggodalom vezetett oda, hogy az US Department of Commerce (DoC) egy konzultációs folyamatot kezdett. 1997-ben és 1998- ban kibocsájtott egy ún. White Paper-t, amely egy olyan stratégiai célt fogalmazott meg hogy célszerű privatizálni a DNS menedzsmentet és a koordinációt.</a:t>
            </a:r>
          </a:p>
          <a:p>
            <a:pPr marL="363538" indent="-307975" eaLnBrk="1" hangingPunct="1">
              <a:lnSpc>
                <a:spcPct val="90000"/>
              </a:lnSpc>
              <a:buFontTx/>
              <a:buNone/>
            </a:pPr>
            <a:endParaRPr lang="hu-HU" altLang="hu-HU" sz="2400" b="1" smtClean="0"/>
          </a:p>
          <a:p>
            <a:pPr marL="363538" indent="-307975" eaLnBrk="1" hangingPunct="1">
              <a:lnSpc>
                <a:spcPct val="90000"/>
              </a:lnSpc>
            </a:pPr>
            <a:r>
              <a:rPr lang="hu-HU" altLang="hu-HU" sz="2400" b="1" smtClean="0"/>
              <a:t>Erre a felvetésre számos javaslat érkezett a magán szférából, beeleértve az Internet Corporation for Assigned Names and Numbers (ICANN)-t, amely Kalinforniában került bejegyzésre, mint egy privát non-profit társaság</a:t>
            </a:r>
          </a:p>
        </p:txBody>
      </p:sp>
    </p:spTree>
    <p:extLst>
      <p:ext uri="{BB962C8B-B14F-4D97-AF65-F5344CB8AC3E}">
        <p14:creationId xmlns:p14="http://schemas.microsoft.com/office/powerpoint/2010/main" val="18148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A8CA96-41A2-44FD-9B0F-FAD3F3908D7E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51F22-C2C7-456A-BD6C-D31BD8EEF44B}" type="slidenum">
              <a:rPr lang="hu-HU"/>
              <a:pPr>
                <a:defRPr/>
              </a:pPr>
              <a:t>28</a:t>
            </a:fld>
            <a:endParaRPr lang="hu-HU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60575"/>
            <a:ext cx="8153400" cy="3889375"/>
          </a:xfrm>
          <a:noFill/>
        </p:spPr>
        <p:txBody>
          <a:bodyPr/>
          <a:lstStyle/>
          <a:p>
            <a:pPr marL="360363" indent="-304800" eaLnBrk="1" hangingPunct="1"/>
            <a:r>
              <a:rPr lang="hu-HU" altLang="hu-HU" sz="2400" b="1" dirty="0" smtClean="0"/>
              <a:t>1998 novemberben a US </a:t>
            </a:r>
            <a:r>
              <a:rPr lang="hu-HU" altLang="hu-HU" sz="2400" b="1" dirty="0" err="1" smtClean="0"/>
              <a:t>DoC</a:t>
            </a:r>
            <a:r>
              <a:rPr lang="hu-HU" altLang="hu-HU" sz="2400" b="1" dirty="0" smtClean="0"/>
              <a:t> megegyezett az </a:t>
            </a:r>
            <a:r>
              <a:rPr lang="hu-HU" altLang="hu-HU" sz="2400" b="1" dirty="0" err="1" smtClean="0"/>
              <a:t>ICANN-al</a:t>
            </a:r>
            <a:r>
              <a:rPr lang="hu-HU" altLang="hu-HU" sz="2400" b="1" dirty="0" smtClean="0"/>
              <a:t> egy átadási eljárásban , amelynek lényege, hogy a DNS menedzsmentet  az Egyesült Államok kormánya átadja a nemzetközi magán szférának, azaz az </a:t>
            </a:r>
            <a:r>
              <a:rPr lang="hu-HU" altLang="hu-HU" sz="2400" b="1" dirty="0" err="1" smtClean="0"/>
              <a:t>ICANN-nak</a:t>
            </a:r>
            <a:endParaRPr lang="hu-HU" altLang="hu-HU" sz="2400" b="1" dirty="0" smtClean="0"/>
          </a:p>
          <a:p>
            <a:pPr marL="360363" indent="-304800" eaLnBrk="1" hangingPunct="1"/>
            <a:r>
              <a:rPr lang="hu-HU" altLang="hu-HU" sz="2400" b="1" dirty="0" smtClean="0"/>
              <a:t>1998 novemberétől 2003-ig  ez a megállapodás még számos módosítással egészült ki.</a:t>
            </a:r>
          </a:p>
          <a:p>
            <a:pPr marL="360363" indent="-304800" eaLnBrk="1" hangingPunct="1"/>
            <a:r>
              <a:rPr lang="hu-HU" altLang="hu-HU" sz="2400" b="1" dirty="0" smtClean="0"/>
              <a:t>A megállapodás 2006-ban járt le, de ma is érvényben van.</a:t>
            </a:r>
          </a:p>
        </p:txBody>
      </p:sp>
      <p:sp>
        <p:nvSpPr>
          <p:cNvPr id="575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Az Internet irányítási struktúrája</a:t>
            </a:r>
          </a:p>
        </p:txBody>
      </p:sp>
    </p:spTree>
    <p:extLst>
      <p:ext uri="{BB962C8B-B14F-4D97-AF65-F5344CB8AC3E}">
        <p14:creationId xmlns:p14="http://schemas.microsoft.com/office/powerpoint/2010/main" val="25965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A82D77D-F28C-4305-B88B-D45C7BACFBB4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14CCF-3C5E-4D29-886D-B49BC4C0CF3E}" type="slidenum">
              <a:rPr lang="hu-HU"/>
              <a:pPr>
                <a:defRPr/>
              </a:pPr>
              <a:t>29</a:t>
            </a:fld>
            <a:endParaRPr lang="hu-HU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42350" cy="4595812"/>
          </a:xfrm>
          <a:noFill/>
        </p:spPr>
        <p:txBody>
          <a:bodyPr/>
          <a:lstStyle/>
          <a:p>
            <a:pPr marL="261938" indent="-206375" eaLnBrk="1" hangingPunct="1">
              <a:lnSpc>
                <a:spcPct val="80000"/>
              </a:lnSpc>
              <a:buFontTx/>
              <a:buNone/>
            </a:pPr>
            <a:r>
              <a:rPr lang="hu-HU" altLang="hu-HU" sz="2400" b="1" smtClean="0"/>
              <a:t>Az ICANN három fő feladatköre és az azt támogató szerveze-te az alábbi:</a:t>
            </a:r>
          </a:p>
          <a:p>
            <a:pPr marL="261938" indent="-206375" eaLnBrk="1" hangingPunct="1">
              <a:lnSpc>
                <a:spcPct val="80000"/>
              </a:lnSpc>
            </a:pPr>
            <a:r>
              <a:rPr lang="hu-HU" altLang="hu-HU" sz="2400" b="1" smtClean="0"/>
              <a:t>Address Supporting Organisation (ASO),</a:t>
            </a:r>
            <a:r>
              <a:rPr lang="hu-HU" altLang="hu-HU" sz="2400" smtClean="0"/>
              <a:t> amely az IP cím-kiosztást koordinálja a regionális Internet Registries  (RIR) között</a:t>
            </a:r>
          </a:p>
          <a:p>
            <a:pPr marL="261938" indent="-206375" eaLnBrk="1" hangingPunct="1">
              <a:lnSpc>
                <a:spcPct val="80000"/>
              </a:lnSpc>
            </a:pPr>
            <a:r>
              <a:rPr lang="hu-HU" altLang="hu-HU" sz="2400" b="1" smtClean="0"/>
              <a:t>Country Code Names Supporting Organisation</a:t>
            </a:r>
            <a:r>
              <a:rPr lang="hu-HU" altLang="hu-HU" sz="2400" smtClean="0"/>
              <a:t> (ccNSO) képviselve az országokat és régiókat</a:t>
            </a:r>
          </a:p>
          <a:p>
            <a:pPr marL="261938" indent="-206375" eaLnBrk="1" hangingPunct="1">
              <a:lnSpc>
                <a:spcPct val="80000"/>
              </a:lnSpc>
            </a:pPr>
            <a:r>
              <a:rPr lang="hu-HU" altLang="hu-HU" sz="2400" b="1" smtClean="0"/>
              <a:t>Generic Names Supporting Organisation</a:t>
            </a:r>
            <a:r>
              <a:rPr lang="hu-HU" altLang="hu-HU" sz="2400" smtClean="0"/>
              <a:t> (gNSO) képviselve a Regisztrációkat, az egyéneket, a szerzői jogokat.</a:t>
            </a:r>
          </a:p>
          <a:p>
            <a:pPr marL="261938" indent="-206375" eaLnBrk="1" hangingPunct="1">
              <a:lnSpc>
                <a:spcPct val="80000"/>
              </a:lnSpc>
              <a:buFontTx/>
              <a:buNone/>
            </a:pPr>
            <a:r>
              <a:rPr lang="hu-HU" altLang="hu-HU" sz="2400" smtClean="0"/>
              <a:t>Az ICANN Igazgató Tanács tagjait a fenti három szervezet és egy ún. Nominating Committee javasolja. A cél, hogy valamennyi érdekelt közösség képviselve legyen.</a:t>
            </a: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882650" y="836613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hu-H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Az Internet irányítási struktúrája</a:t>
            </a:r>
          </a:p>
        </p:txBody>
      </p:sp>
    </p:spTree>
    <p:extLst>
      <p:ext uri="{BB962C8B-B14F-4D97-AF65-F5344CB8AC3E}">
        <p14:creationId xmlns:p14="http://schemas.microsoft.com/office/powerpoint/2010/main" val="39667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FAD1C2-0DAE-4734-8767-567B2C580462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A28E3-236F-4A65-9FA9-EE7E47BAB387}" type="slidenum">
              <a:rPr lang="hu-HU"/>
              <a:pPr>
                <a:defRPr/>
              </a:pPr>
              <a:t>3</a:t>
            </a:fld>
            <a:endParaRPr lang="hu-HU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47800"/>
            <a:ext cx="8362950" cy="4921250"/>
          </a:xfrm>
          <a:noFill/>
        </p:spPr>
        <p:txBody>
          <a:bodyPr/>
          <a:lstStyle/>
          <a:p>
            <a:pPr marL="261938" indent="-206375" eaLnBrk="1" hangingPunct="1">
              <a:lnSpc>
                <a:spcPct val="90000"/>
              </a:lnSpc>
            </a:pPr>
            <a:r>
              <a:rPr lang="hu-HU" altLang="hu-HU" sz="2400" b="1" smtClean="0"/>
              <a:t>Világméretű rendszer - a számítógép-hálózatok hálózata</a:t>
            </a:r>
          </a:p>
          <a:p>
            <a:pPr marL="261938" indent="-206375" eaLnBrk="1" hangingPunct="1">
              <a:lnSpc>
                <a:spcPct val="90000"/>
              </a:lnSpc>
            </a:pPr>
            <a:r>
              <a:rPr lang="hu-HU" altLang="hu-HU" sz="2400" b="1" smtClean="0"/>
              <a:t>Szabványos protokollokra épül (TCP/IP)</a:t>
            </a:r>
          </a:p>
          <a:p>
            <a:pPr marL="261938" indent="-206375" eaLnBrk="1" hangingPunct="1">
              <a:lnSpc>
                <a:spcPct val="90000"/>
              </a:lnSpc>
            </a:pPr>
            <a:r>
              <a:rPr lang="hu-HU" altLang="hu-HU" sz="2400" b="1" smtClean="0"/>
              <a:t>Az alkalmazások a végpontokban vannak</a:t>
            </a:r>
          </a:p>
          <a:p>
            <a:pPr marL="261938" indent="-206375" eaLnBrk="1" hangingPunct="1">
              <a:lnSpc>
                <a:spcPct val="90000"/>
              </a:lnSpc>
            </a:pPr>
            <a:r>
              <a:rPr lang="hu-HU" altLang="hu-HU" sz="2400" b="1" smtClean="0"/>
              <a:t>A technológia: csomagkapcsolás – datagram - különálló adatcsomag- lehetőségekhez legoptimálisabb ( best effort ) hálózat</a:t>
            </a:r>
          </a:p>
          <a:p>
            <a:pPr marL="261938" indent="-206375" eaLnBrk="1" hangingPunct="1">
              <a:lnSpc>
                <a:spcPct val="90000"/>
              </a:lnSpc>
            </a:pPr>
            <a:r>
              <a:rPr lang="hu-HU" altLang="hu-HU" sz="2400" b="1" smtClean="0"/>
              <a:t>Új IKT alkalmazások megalapozója - a gazdasági fejlődés meghatározó tényezője</a:t>
            </a:r>
          </a:p>
          <a:p>
            <a:pPr marL="261938" indent="-206375" eaLnBrk="1" hangingPunct="1">
              <a:lnSpc>
                <a:spcPct val="90000"/>
              </a:lnSpc>
            </a:pPr>
            <a:r>
              <a:rPr lang="hu-HU" altLang="hu-HU" sz="2400" b="1" smtClean="0"/>
              <a:t>Az Internet az információs társadalom fejlődésének alapja</a:t>
            </a:r>
          </a:p>
          <a:p>
            <a:pPr marL="261938" indent="-206375" eaLnBrk="1" hangingPunct="1">
              <a:lnSpc>
                <a:spcPct val="90000"/>
              </a:lnSpc>
            </a:pPr>
            <a:r>
              <a:rPr lang="hu-HU" altLang="hu-HU" sz="2400" b="1" smtClean="0"/>
              <a:t>A történelmi visszapillantás megmutatja, hogyan alakult át egy kutatóhálózat egy világméretű általános célú (üzleti-tudományos) infrastruktúrává</a:t>
            </a:r>
            <a:r>
              <a:rPr lang="hu-HU" altLang="hu-HU" sz="2600" b="1" smtClean="0"/>
              <a:t> </a:t>
            </a:r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685800" y="190500"/>
            <a:ext cx="77724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>
              <a:defRPr/>
            </a:pPr>
            <a:r>
              <a:rPr lang="hu-H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Mi is az az Internet?</a:t>
            </a:r>
          </a:p>
        </p:txBody>
      </p:sp>
      <p:sp>
        <p:nvSpPr>
          <p:cNvPr id="81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 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35031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EC8CF49-6473-4F5C-A614-685AA440A6B8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2F0A6-8FA3-4123-A65D-2A392008BC99}" type="slidenum">
              <a:rPr lang="hu-HU"/>
              <a:pPr>
                <a:defRPr/>
              </a:pPr>
              <a:t>30</a:t>
            </a:fld>
            <a:endParaRPr lang="hu-HU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/>
          <a:stretch>
            <a:fillRect/>
          </a:stretch>
        </p:blipFill>
        <p:spPr bwMode="auto">
          <a:xfrm>
            <a:off x="107950" y="836613"/>
            <a:ext cx="9036050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7909" name="Rectangle 5"/>
          <p:cNvSpPr>
            <a:spLocks noChangeArrowheads="1"/>
          </p:cNvSpPr>
          <p:nvPr/>
        </p:nvSpPr>
        <p:spPr bwMode="auto">
          <a:xfrm>
            <a:off x="4122738" y="92075"/>
            <a:ext cx="48418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Az Internet irányítási struktúrája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C8D42D-D111-407E-8A65-91D39B8E48EC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AFA6F-54E3-4142-B369-94EB812AA8CE}" type="slidenum">
              <a:rPr lang="hu-HU"/>
              <a:pPr>
                <a:defRPr/>
              </a:pPr>
              <a:t>31</a:t>
            </a:fld>
            <a:endParaRPr lang="hu-HU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471488"/>
            <a:ext cx="8229600" cy="1157287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Internet szabványok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6113"/>
            <a:ext cx="8153400" cy="3600450"/>
          </a:xfrm>
          <a:noFill/>
        </p:spPr>
        <p:txBody>
          <a:bodyPr/>
          <a:lstStyle/>
          <a:p>
            <a:pPr marL="360363" indent="-304800" eaLnBrk="1" hangingPunct="1"/>
            <a:r>
              <a:rPr lang="hu-HU" altLang="hu-HU" sz="2400" b="1" smtClean="0"/>
              <a:t>IETF –et 1986-ban hozták létre az Internet szabványok kidolgozása céljából</a:t>
            </a:r>
          </a:p>
          <a:p>
            <a:pPr marL="360363" indent="-304800" eaLnBrk="1" hangingPunct="1"/>
            <a:r>
              <a:rPr lang="hu-HU" altLang="hu-HU" sz="2400" b="1" smtClean="0"/>
              <a:t>Az eszköz  gyártó cégek aktív résztvevői az IETF-nek ( CISCO, IBM, HP .. )</a:t>
            </a:r>
          </a:p>
          <a:p>
            <a:pPr marL="360363" indent="-304800" eaLnBrk="1" hangingPunct="1"/>
            <a:r>
              <a:rPr lang="hu-HU" altLang="hu-HU" sz="2400" b="1" smtClean="0"/>
              <a:t>Az Internet műszaki szabványai konszenzusra épülnek és alulról építkeznek</a:t>
            </a:r>
            <a:endParaRPr lang="en-US" altLang="hu-HU" sz="2400" b="1" smtClean="0"/>
          </a:p>
        </p:txBody>
      </p:sp>
    </p:spTree>
    <p:extLst>
      <p:ext uri="{BB962C8B-B14F-4D97-AF65-F5344CB8AC3E}">
        <p14:creationId xmlns:p14="http://schemas.microsoft.com/office/powerpoint/2010/main" val="10379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9B71A5-E011-453F-873C-E5C12F0A8665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BB57A-46EB-439E-BB43-27C7F5F39B16}" type="slidenum">
              <a:rPr lang="hu-HU"/>
              <a:pPr>
                <a:defRPr/>
              </a:pPr>
              <a:t>32</a:t>
            </a:fld>
            <a:endParaRPr lang="hu-HU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8153400" cy="3529013"/>
          </a:xfrm>
          <a:noFill/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hu-HU" altLang="hu-HU" sz="2400" b="1" smtClean="0"/>
              <a:t>Az IETF és a W3C (WWW consortium) azok a szervezetek, amelyek az Internet és WWW szabványokat létrehozzák és adminisztrálják, egymástól függetlenül működnek - nyitott részvétellel és konszenzusra épülve már az Internet korai napjaitól.</a:t>
            </a:r>
            <a:endParaRPr lang="en-US" altLang="hu-HU" sz="2400" b="1" smtClean="0"/>
          </a:p>
        </p:txBody>
      </p:sp>
      <p:sp>
        <p:nvSpPr>
          <p:cNvPr id="578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Internet szabványok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7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2EE755-1175-43A8-96EB-AC12F536AEEE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C3814-0FF6-409C-8236-A49CB3CF7492}" type="slidenum">
              <a:rPr lang="hu-HU"/>
              <a:pPr>
                <a:defRPr/>
              </a:pPr>
              <a:t>33</a:t>
            </a:fld>
            <a:endParaRPr lang="hu-HU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6113"/>
            <a:ext cx="8359775" cy="4452937"/>
          </a:xfrm>
          <a:noFill/>
        </p:spPr>
        <p:txBody>
          <a:bodyPr/>
          <a:lstStyle/>
          <a:p>
            <a:pPr marL="363538" indent="-307975" eaLnBrk="1" hangingPunct="1"/>
            <a:r>
              <a:rPr lang="hu-HU" altLang="hu-HU" sz="2400" b="1" smtClean="0"/>
              <a:t>Az RFC-k (Request for Comments) dokumentum- sorozat az Internet műszaki és szervezési szabványait tartalmazza, illetve új koncepciók és ülések jegyzőkönyvei is rögzítésre kerülnek</a:t>
            </a:r>
          </a:p>
          <a:p>
            <a:pPr marL="363538" indent="-307975" eaLnBrk="1" hangingPunct="1">
              <a:buFontTx/>
              <a:buNone/>
            </a:pPr>
            <a:endParaRPr lang="hu-HU" altLang="hu-HU" sz="2400" b="1" smtClean="0"/>
          </a:p>
          <a:p>
            <a:pPr marL="363538" indent="-307975" eaLnBrk="1" hangingPunct="1"/>
            <a:r>
              <a:rPr lang="hu-HU" altLang="hu-HU" sz="2400" b="1" smtClean="0"/>
              <a:t>Az Internet protokollok hivatalos specifikációi  RFC szabványokként kerülnek publikálásra</a:t>
            </a:r>
            <a:endParaRPr lang="en-US" altLang="hu-HU" sz="2400" b="1" smtClean="0"/>
          </a:p>
        </p:txBody>
      </p:sp>
      <p:sp>
        <p:nvSpPr>
          <p:cNvPr id="579589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Internet szabványok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5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4FDD33-34EB-4CD4-8DD0-90CE14FBDE7D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5CA73-D4CA-4518-B8C3-45D5CD4D17B3}" type="slidenum">
              <a:rPr lang="hu-HU"/>
              <a:pPr>
                <a:defRPr/>
              </a:pPr>
              <a:t>34</a:t>
            </a:fld>
            <a:endParaRPr lang="hu-HU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ENUM</a:t>
            </a:r>
            <a:endParaRPr lang="en-US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0213"/>
            <a:ext cx="8153400" cy="4668837"/>
          </a:xfrm>
          <a:noFill/>
        </p:spPr>
        <p:txBody>
          <a:bodyPr/>
          <a:lstStyle/>
          <a:p>
            <a:pPr marL="363538" indent="-307975" eaLnBrk="1" hangingPunct="1"/>
            <a:r>
              <a:rPr lang="hu-HU" altLang="hu-HU" sz="2400" b="1" dirty="0" smtClean="0"/>
              <a:t>Az ITU és az IETF szabványosítási törekvései eredményeként a telefon hálózat és az Internet hálózatok </a:t>
            </a:r>
            <a:r>
              <a:rPr lang="hu-HU" altLang="hu-HU" sz="2400" b="1" dirty="0" err="1" smtClean="0"/>
              <a:t>interoperabilitásának</a:t>
            </a:r>
            <a:r>
              <a:rPr lang="hu-HU" altLang="hu-HU" sz="2400" b="1" dirty="0" smtClean="0"/>
              <a:t> kialakítására alkalmas szabvány került kidolgozásra </a:t>
            </a:r>
            <a:r>
              <a:rPr lang="hu-HU" altLang="hu-HU" sz="2400" b="1" dirty="0" err="1" smtClean="0"/>
              <a:t>-az</a:t>
            </a:r>
            <a:r>
              <a:rPr lang="hu-HU" altLang="hu-HU" sz="2400" b="1" dirty="0" smtClean="0"/>
              <a:t> ENUM</a:t>
            </a:r>
          </a:p>
          <a:p>
            <a:pPr marL="363538" indent="-307975" eaLnBrk="1" hangingPunct="1"/>
            <a:r>
              <a:rPr lang="hu-HU" altLang="hu-HU" sz="2400" b="1" dirty="0" smtClean="0"/>
              <a:t>Az ENUM elnevezésű szabvány a felhasználónak lehetővé teszi, hogy az Internet szolgáltatásait telefonszámmal is elérhesse, illetve hogy a telefonról hozzáférjen az Internethez</a:t>
            </a:r>
            <a:endParaRPr lang="en-US" altLang="hu-H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915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7EC1F6-78B9-4CC1-89C3-EE17988F6FD5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EB15D-FCBD-406E-AF06-E563288A75D2}" type="slidenum">
              <a:rPr lang="hu-HU"/>
              <a:pPr>
                <a:defRPr/>
              </a:pPr>
              <a:t>35</a:t>
            </a:fld>
            <a:endParaRPr lang="hu-HU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ENUM</a:t>
            </a:r>
            <a:endParaRPr lang="en-US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0213"/>
            <a:ext cx="8153400" cy="4668837"/>
          </a:xfrm>
          <a:noFill/>
        </p:spPr>
        <p:txBody>
          <a:bodyPr/>
          <a:lstStyle/>
          <a:p>
            <a:pPr marL="363538" indent="-307975" eaLnBrk="1" hangingPunct="1"/>
            <a:endParaRPr lang="hu-HU" altLang="hu-HU" sz="2400" b="1" dirty="0" smtClean="0"/>
          </a:p>
          <a:p>
            <a:pPr marL="363538" indent="-307975" eaLnBrk="1" hangingPunct="1"/>
            <a:r>
              <a:rPr lang="hu-HU" altLang="hu-HU" sz="2400" b="1" dirty="0" smtClean="0"/>
              <a:t>az ENUM (</a:t>
            </a:r>
            <a:r>
              <a:rPr lang="hu-HU" altLang="hu-HU" sz="2400" b="1" dirty="0" err="1" smtClean="0"/>
              <a:t>telephone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number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mapping</a:t>
            </a:r>
            <a:r>
              <a:rPr lang="hu-HU" altLang="hu-HU" sz="2400" b="1" dirty="0" smtClean="0"/>
              <a:t>) egy olyan protokoll rendszer, amely a hagyományos telefon rendszert és az Internetet egységesíti és eszközül a DNS rendszert használja fel</a:t>
            </a:r>
          </a:p>
          <a:p>
            <a:pPr marL="363538" indent="-307975" eaLnBrk="1" hangingPunct="1"/>
            <a:r>
              <a:rPr lang="hu-HU" altLang="hu-HU" sz="2400" b="1" dirty="0" smtClean="0"/>
              <a:t>1999-ben megalakult az IETF ENUM WG</a:t>
            </a:r>
          </a:p>
          <a:p>
            <a:pPr marL="363538" indent="-307975" eaLnBrk="1" hangingPunct="1"/>
            <a:r>
              <a:rPr lang="hu-HU" altLang="hu-HU" sz="2400" b="1" dirty="0" smtClean="0"/>
              <a:t>2000 - első szabvány: RFC 2916</a:t>
            </a:r>
          </a:p>
          <a:p>
            <a:pPr marL="363538" indent="-307975" eaLnBrk="1" hangingPunct="1"/>
            <a:r>
              <a:rPr lang="hu-HU" altLang="hu-HU" sz="2400" b="1" dirty="0" smtClean="0"/>
              <a:t>2002 - kiadták az ITU_T </a:t>
            </a:r>
            <a:r>
              <a:rPr lang="hu-HU" altLang="hu-HU" sz="2400" b="1" dirty="0" err="1" smtClean="0"/>
              <a:t>Interim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Procedures</a:t>
            </a:r>
            <a:r>
              <a:rPr lang="hu-HU" altLang="hu-HU" sz="2400" b="1" dirty="0" smtClean="0"/>
              <a:t> dokumentumot</a:t>
            </a:r>
          </a:p>
          <a:p>
            <a:pPr marL="363538" indent="-307975" eaLnBrk="1" hangingPunct="1">
              <a:buFontTx/>
              <a:buNone/>
            </a:pPr>
            <a:endParaRPr lang="hu-HU" altLang="hu-HU" sz="2400" b="1" dirty="0" smtClean="0"/>
          </a:p>
          <a:p>
            <a:pPr marL="363538" indent="-307975" eaLnBrk="1" hangingPunct="1">
              <a:buFontTx/>
              <a:buNone/>
            </a:pPr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2551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39BA06-7DAB-4F96-BBF4-64266B946DEF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FD6B9-02EE-4EE6-A3B5-75F4C80881A3}" type="slidenum">
              <a:rPr lang="hu-HU"/>
              <a:pPr>
                <a:defRPr/>
              </a:pPr>
              <a:t>36</a:t>
            </a:fld>
            <a:endParaRPr lang="hu-HU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ENUM</a:t>
            </a:r>
            <a:endParaRPr lang="en-US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0808"/>
            <a:ext cx="8153400" cy="4668242"/>
          </a:xfrm>
          <a:noFill/>
        </p:spPr>
        <p:txBody>
          <a:bodyPr/>
          <a:lstStyle/>
          <a:p>
            <a:pPr marL="360363" indent="-304800" eaLnBrk="1" hangingPunct="1"/>
            <a:r>
              <a:rPr lang="hu-HU" altLang="hu-HU" sz="2400" b="1" dirty="0" smtClean="0"/>
              <a:t>Az ENUM RFC meghatározza, hogy a DNS e164.arpa zónáját lehet használni ENUM célokra, továbbá, hogy milyen formában kerüljenek a telefonszámok a DNS-be. Az e164.arpa zónát </a:t>
            </a:r>
            <a:r>
              <a:rPr lang="hu-HU" altLang="hu-HU" sz="2400" b="1" dirty="0" err="1" smtClean="0"/>
              <a:t>TLD-ként</a:t>
            </a:r>
            <a:r>
              <a:rPr lang="hu-HU" altLang="hu-HU" sz="2400" b="1" dirty="0" smtClean="0"/>
              <a:t> kezelik</a:t>
            </a:r>
          </a:p>
          <a:p>
            <a:pPr marL="360363" indent="-304800" eaLnBrk="1" hangingPunct="1"/>
            <a:r>
              <a:rPr lang="hu-HU" altLang="hu-HU" sz="2400" b="1" dirty="0" smtClean="0"/>
              <a:t>ENUM kísérletek 2002-ben kezdődtek</a:t>
            </a:r>
          </a:p>
          <a:p>
            <a:pPr marL="360363" indent="-304800" eaLnBrk="1" hangingPunct="1"/>
            <a:r>
              <a:rPr lang="hu-HU" altLang="hu-HU" sz="2400" b="1" dirty="0" smtClean="0"/>
              <a:t>Három országban vannak kísérletek: Ausztria, Lengyelország, Románia</a:t>
            </a:r>
          </a:p>
          <a:p>
            <a:pPr marL="360363" indent="-304800" eaLnBrk="1" hangingPunct="1"/>
            <a:r>
              <a:rPr lang="hu-HU" altLang="hu-HU" sz="2400" b="1" dirty="0" smtClean="0"/>
              <a:t>Kilenc országban vannak ENUM pilot kísérletek</a:t>
            </a:r>
          </a:p>
          <a:p>
            <a:pPr marL="360363" indent="-304800" eaLnBrk="1" hangingPunct="1"/>
            <a:r>
              <a:rPr lang="hu-HU" altLang="hu-HU" sz="2400" b="1" dirty="0" smtClean="0"/>
              <a:t>Tizenöt ország - köztük Magyarország - delegálta az ENUM </a:t>
            </a:r>
            <a:r>
              <a:rPr lang="hu-HU" altLang="hu-HU" sz="2400" b="1" dirty="0" err="1" smtClean="0"/>
              <a:t>domaint</a:t>
            </a:r>
            <a:endParaRPr lang="en-US" altLang="hu-H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808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EA975AA-7F35-48AB-8138-772E5C292B5B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7A280-6F94-47B1-974A-2C49E33A7300}" type="slidenum">
              <a:rPr lang="hu-HU"/>
              <a:pPr>
                <a:defRPr/>
              </a:pPr>
              <a:t>37</a:t>
            </a:fld>
            <a:endParaRPr lang="hu-HU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hu-HU" dirty="0" smtClean="0"/>
          </a:p>
        </p:txBody>
      </p:sp>
      <p:pic>
        <p:nvPicPr>
          <p:cNvPr id="6861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620688"/>
            <a:ext cx="7467600" cy="4525963"/>
          </a:xfrm>
        </p:spPr>
      </p:pic>
      <p:sp>
        <p:nvSpPr>
          <p:cNvPr id="68615" name="Rectangle 4"/>
          <p:cNvSpPr>
            <a:spLocks noChangeArrowheads="1"/>
          </p:cNvSpPr>
          <p:nvPr/>
        </p:nvSpPr>
        <p:spPr bwMode="auto">
          <a:xfrm>
            <a:off x="539750" y="1484313"/>
            <a:ext cx="81534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563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hu-HU" sz="280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1F23C1-BE6D-4EE8-947D-2EAC6B05761E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4AFDD-F15E-40C5-A868-B2FDA0B477D5}" type="slidenum">
              <a:rPr lang="hu-HU"/>
              <a:pPr>
                <a:defRPr/>
              </a:pPr>
              <a:t>38</a:t>
            </a:fld>
            <a:endParaRPr lang="hu-HU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hu-HU" smtClean="0"/>
          </a:p>
        </p:txBody>
      </p:sp>
      <p:pic>
        <p:nvPicPr>
          <p:cNvPr id="6963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052736"/>
            <a:ext cx="7467600" cy="4525963"/>
          </a:xfrm>
        </p:spPr>
      </p:pic>
    </p:spTree>
    <p:extLst>
      <p:ext uri="{BB962C8B-B14F-4D97-AF65-F5344CB8AC3E}">
        <p14:creationId xmlns:p14="http://schemas.microsoft.com/office/powerpoint/2010/main" val="40344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B56EEA-8D57-4CCA-8B68-49844CBA3552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D24E8-BD84-4751-95F9-2C62BBF5DD03}" type="slidenum">
              <a:rPr lang="hu-HU"/>
              <a:pPr>
                <a:defRPr/>
              </a:pPr>
              <a:t>39</a:t>
            </a:fld>
            <a:endParaRPr lang="hu-HU"/>
          </a:p>
        </p:txBody>
      </p:sp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5733" name="Text Box 5"/>
          <p:cNvSpPr txBox="1">
            <a:spLocks noChangeArrowheads="1"/>
          </p:cNvSpPr>
          <p:nvPr/>
        </p:nvSpPr>
        <p:spPr bwMode="auto">
          <a:xfrm>
            <a:off x="5148263" y="692150"/>
            <a:ext cx="3671887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ENUM-Ausztria</a:t>
            </a:r>
            <a:endParaRPr lang="en-US" sz="4000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6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97DD51-87DE-4F46-B47D-2600E2AA5CEB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B9A9B-C8F3-4A36-A535-5F01CBB044E4}" type="slidenum">
              <a:rPr lang="hu-HU"/>
              <a:pPr>
                <a:defRPr/>
              </a:pPr>
              <a:t>4</a:t>
            </a:fld>
            <a:endParaRPr lang="hu-HU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58763" indent="-203200" eaLnBrk="1" hangingPunct="1"/>
            <a:endParaRPr lang="hu-HU" altLang="hu-HU" sz="2400" smtClean="0"/>
          </a:p>
          <a:p>
            <a:pPr marL="258763" indent="-203200" eaLnBrk="1" hangingPunct="1"/>
            <a:r>
              <a:rPr lang="hu-HU" altLang="hu-HU" sz="2400" b="1" smtClean="0"/>
              <a:t>Az Internet számítástudományi szakemberek közös munkájának eredménye az 1960-as évektől kezdődően</a:t>
            </a:r>
          </a:p>
          <a:p>
            <a:pPr marL="258763" indent="-203200" eaLnBrk="1" hangingPunct="1"/>
            <a:r>
              <a:rPr lang="hu-HU" altLang="hu-HU" sz="2400" b="1" smtClean="0"/>
              <a:t>A koncepció az Egyesült Államokban született, az ARPANET mint az első számítógép-hálózat alapján (US DoD)</a:t>
            </a:r>
          </a:p>
          <a:p>
            <a:pPr marL="258763" indent="-203200" eaLnBrk="1" hangingPunct="1"/>
            <a:r>
              <a:rPr lang="hu-HU" altLang="hu-HU" sz="2400" b="1" smtClean="0"/>
              <a:t>Nyílt hálózati architektúra eredményezte az Internet protokollt</a:t>
            </a:r>
          </a:p>
        </p:txBody>
      </p:sp>
      <p:sp>
        <p:nvSpPr>
          <p:cNvPr id="485380" name="Rectangle 4"/>
          <p:cNvSpPr>
            <a:spLocks noChangeArrowheads="1"/>
          </p:cNvSpPr>
          <p:nvPr/>
        </p:nvSpPr>
        <p:spPr bwMode="auto">
          <a:xfrm>
            <a:off x="685800" y="190500"/>
            <a:ext cx="77724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>
              <a:defRPr/>
            </a:pPr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Mi is az az Internet?</a:t>
            </a:r>
            <a:endParaRPr lang="en-GB" sz="4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92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  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11405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C4883C-A4B6-4544-A289-7A1EF353907A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F94D8-43E2-4B33-B7A1-7DEEB0F59E72}" type="slidenum">
              <a:rPr lang="hu-HU"/>
              <a:pPr>
                <a:defRPr/>
              </a:pPr>
              <a:t>40</a:t>
            </a:fld>
            <a:endParaRPr lang="hu-HU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ENUM</a:t>
            </a:r>
            <a:endParaRPr lang="en-US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60575"/>
            <a:ext cx="8153400" cy="4308475"/>
          </a:xfrm>
          <a:noFill/>
        </p:spPr>
        <p:txBody>
          <a:bodyPr/>
          <a:lstStyle/>
          <a:p>
            <a:pPr marL="363538" indent="-307975" eaLnBrk="1" hangingPunct="1">
              <a:buFontTx/>
              <a:buNone/>
            </a:pPr>
            <a:r>
              <a:rPr lang="hu-HU" altLang="hu-HU" sz="2400" b="1" smtClean="0"/>
              <a:t>Néhány alkalmazás:</a:t>
            </a:r>
          </a:p>
          <a:p>
            <a:pPr marL="363538" indent="-307975" eaLnBrk="1" hangingPunct="1"/>
            <a:r>
              <a:rPr lang="hu-HU" altLang="hu-HU" sz="2400" b="1" smtClean="0"/>
              <a:t>Hagyományos telefon - internet telefon kapcsolat</a:t>
            </a:r>
          </a:p>
          <a:p>
            <a:pPr marL="363538" indent="-307975" eaLnBrk="1" hangingPunct="1"/>
            <a:r>
              <a:rPr lang="hu-HU" altLang="hu-HU" sz="2400" b="1" smtClean="0"/>
              <a:t>Internet-telefonról hagyományos mobil telefon</a:t>
            </a:r>
          </a:p>
          <a:p>
            <a:pPr marL="363538" indent="-307975" eaLnBrk="1" hangingPunct="1"/>
            <a:r>
              <a:rPr lang="hu-HU" altLang="hu-HU" sz="2400" b="1" smtClean="0"/>
              <a:t>VoIP alapú társzolgáltatói kapcsolat ENUM hívás-átírányítással</a:t>
            </a:r>
            <a:endParaRPr lang="en-US" altLang="hu-HU" sz="2400" b="1" smtClean="0"/>
          </a:p>
        </p:txBody>
      </p:sp>
    </p:spTree>
    <p:extLst>
      <p:ext uri="{BB962C8B-B14F-4D97-AF65-F5344CB8AC3E}">
        <p14:creationId xmlns:p14="http://schemas.microsoft.com/office/powerpoint/2010/main" val="105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A511-FB4B-4670-87A7-18DC2214D464}" type="datetime1">
              <a:rPr lang="hu-HU" altLang="hu-HU"/>
              <a:pPr/>
              <a:t>2015.02.20.</a:t>
            </a:fld>
            <a:endParaRPr lang="hu-HU" alt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IPv6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35A3-57F4-499E-BFA2-3AF2887EF544}" type="slidenum">
              <a:rPr lang="hu-HU" altLang="hu-HU"/>
              <a:pPr/>
              <a:t>41</a:t>
            </a:fld>
            <a:endParaRPr lang="hu-HU" altLang="hu-HU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 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72816"/>
            <a:ext cx="8153400" cy="4596234"/>
          </a:xfrm>
        </p:spPr>
        <p:txBody>
          <a:bodyPr/>
          <a:lstStyle/>
          <a:p>
            <a:pPr algn="ctr">
              <a:buFontTx/>
              <a:buNone/>
            </a:pPr>
            <a:endParaRPr lang="hu-HU" altLang="hu-HU" sz="36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r>
              <a:rPr lang="hu-HU" altLang="hu-H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IPv6</a:t>
            </a:r>
            <a:endParaRPr lang="hu-HU" altLang="hu-HU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r>
              <a:rPr lang="hu-HU" altLang="hu-H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Az IP új generációja</a:t>
            </a:r>
          </a:p>
          <a:p>
            <a:pPr algn="ctr">
              <a:buFontTx/>
              <a:buNone/>
            </a:pPr>
            <a:endParaRPr lang="hu-HU" altLang="hu-HU" sz="36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5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22F7-60F3-4EC2-AA20-0B12EC7482AC}" type="datetime1">
              <a:rPr lang="hu-HU" altLang="hu-HU"/>
              <a:pPr/>
              <a:t>2015.02.20.</a:t>
            </a:fld>
            <a:endParaRPr lang="hu-HU" alt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IPv6</a:t>
            </a:r>
          </a:p>
        </p:txBody>
      </p:sp>
      <p:sp>
        <p:nvSpPr>
          <p:cNvPr id="9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3C918-42FF-4192-834E-B64083465458}" type="slidenum">
              <a:rPr lang="hu-HU" altLang="hu-HU"/>
              <a:pPr/>
              <a:t>42</a:t>
            </a:fld>
            <a:endParaRPr lang="hu-HU" altLang="hu-HU"/>
          </a:p>
        </p:txBody>
      </p:sp>
      <p:sp>
        <p:nvSpPr>
          <p:cNvPr id="4" name="Dátum helye 3"/>
          <p:cNvSpPr txBox="1">
            <a:spLocks noGrp="1"/>
          </p:cNvSpPr>
          <p:nvPr/>
        </p:nvSpPr>
        <p:spPr bwMode="auto">
          <a:xfrm>
            <a:off x="533400" y="6518275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1B86C90C-C441-4AA2-B43D-12C10E9CA551}" type="datetime1">
              <a:rPr lang="en-US" sz="1400">
                <a:solidFill>
                  <a:schemeClr val="tx1"/>
                </a:solidFill>
                <a:latin typeface="+mn-lt"/>
              </a:rPr>
              <a:pPr algn="l">
                <a:defRPr/>
              </a:pPr>
              <a:t>2/20/2015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Élőláb helye 4"/>
          <p:cNvSpPr txBox="1">
            <a:spLocks noGrp="1"/>
          </p:cNvSpPr>
          <p:nvPr/>
        </p:nvSpPr>
        <p:spPr bwMode="auto">
          <a:xfrm>
            <a:off x="3048000" y="6518275"/>
            <a:ext cx="2895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1400">
                <a:solidFill>
                  <a:schemeClr val="tx1"/>
                </a:solidFill>
                <a:latin typeface="+mn-lt"/>
              </a:rPr>
              <a:t>Internet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38913" y="6521450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8AE9B84-CFDF-4B56-B5F8-F2D681E97668}" type="slidenum">
              <a:rPr lang="hu-HU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42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620713"/>
            <a:ext cx="8229600" cy="792162"/>
          </a:xfrm>
        </p:spPr>
        <p:txBody>
          <a:bodyPr/>
          <a:lstStyle/>
          <a:p>
            <a:pPr algn="ctr"/>
            <a:r>
              <a:rPr lang="hu-HU" altLang="hu-H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IPv4 és IPv6 Internet szabványok jelenlegi helyzete</a:t>
            </a:r>
            <a:endParaRPr lang="en-US" altLang="hu-HU" sz="24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42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73238"/>
            <a:ext cx="8153400" cy="4595812"/>
          </a:xfrm>
          <a:noFill/>
        </p:spPr>
        <p:txBody>
          <a:bodyPr/>
          <a:lstStyle/>
          <a:p>
            <a:pPr marL="363538" indent="-307975">
              <a:lnSpc>
                <a:spcPct val="90000"/>
              </a:lnSpc>
            </a:pPr>
            <a:r>
              <a:rPr lang="hu-HU" altLang="hu-HU" sz="2400" b="1" dirty="0"/>
              <a:t>Az IP 6-s verziója - IPv6 - 1995-ben került </a:t>
            </a:r>
            <a:r>
              <a:rPr lang="hu-HU" altLang="hu-HU" sz="2400" b="1" dirty="0" smtClean="0"/>
              <a:t>kifejlesztésre </a:t>
            </a:r>
            <a:r>
              <a:rPr lang="hu-HU" altLang="hu-HU" sz="2400" b="1" dirty="0"/>
              <a:t>az IETF által, és már több mint tíz éves múltra tekint vissza</a:t>
            </a:r>
          </a:p>
          <a:p>
            <a:pPr marL="363538" indent="-307975">
              <a:lnSpc>
                <a:spcPct val="90000"/>
              </a:lnSpc>
            </a:pPr>
            <a:r>
              <a:rPr lang="hu-HU" altLang="hu-HU" sz="2400" b="1" dirty="0"/>
              <a:t>A létrehozásának oka a címtartomány kifogyásának a veszélye (128 bites címtartomány)</a:t>
            </a:r>
          </a:p>
          <a:p>
            <a:pPr marL="363538" indent="-307975">
              <a:lnSpc>
                <a:spcPct val="90000"/>
              </a:lnSpc>
            </a:pPr>
            <a:r>
              <a:rPr lang="hu-HU" altLang="hu-HU" sz="2400" b="1" dirty="0"/>
              <a:t>A </a:t>
            </a:r>
            <a:r>
              <a:rPr lang="hu-HU" altLang="hu-HU" sz="2400" b="1" dirty="0" err="1"/>
              <a:t>Classless</a:t>
            </a:r>
            <a:r>
              <a:rPr lang="hu-HU" altLang="hu-HU" sz="2400" b="1" dirty="0"/>
              <a:t> </a:t>
            </a:r>
            <a:r>
              <a:rPr lang="hu-HU" altLang="hu-HU" sz="2400" b="1" dirty="0" err="1"/>
              <a:t>Inter-domain</a:t>
            </a:r>
            <a:r>
              <a:rPr lang="hu-HU" altLang="hu-HU" sz="2400" b="1" dirty="0"/>
              <a:t> </a:t>
            </a:r>
            <a:r>
              <a:rPr lang="hu-HU" altLang="hu-HU" sz="2400" b="1" dirty="0" err="1"/>
              <a:t>Routing</a:t>
            </a:r>
            <a:r>
              <a:rPr lang="hu-HU" altLang="hu-HU" sz="2400" b="1" dirty="0"/>
              <a:t> (CIDR) vagy a Network </a:t>
            </a:r>
            <a:r>
              <a:rPr lang="hu-HU" altLang="hu-HU" sz="2400" b="1" dirty="0" err="1"/>
              <a:t>Address</a:t>
            </a:r>
            <a:r>
              <a:rPr lang="hu-HU" altLang="hu-HU" sz="2400" b="1" dirty="0"/>
              <a:t> </a:t>
            </a:r>
            <a:r>
              <a:rPr lang="hu-HU" altLang="hu-HU" sz="2400" b="1" dirty="0" err="1"/>
              <a:t>Translation</a:t>
            </a:r>
            <a:r>
              <a:rPr lang="hu-HU" altLang="hu-HU" sz="2400" b="1" dirty="0"/>
              <a:t> (NAT) következtében ez már </a:t>
            </a:r>
            <a:r>
              <a:rPr lang="hu-HU" altLang="hu-HU" sz="2400" b="1" dirty="0" smtClean="0"/>
              <a:t>nem volt </a:t>
            </a:r>
            <a:r>
              <a:rPr lang="hu-HU" altLang="hu-HU" sz="2400" b="1" dirty="0"/>
              <a:t>igazi veszély</a:t>
            </a:r>
          </a:p>
          <a:p>
            <a:pPr marL="363538" indent="-307975">
              <a:lnSpc>
                <a:spcPct val="90000"/>
              </a:lnSpc>
            </a:pPr>
            <a:r>
              <a:rPr lang="hu-HU" altLang="hu-HU" sz="2400" b="1" dirty="0"/>
              <a:t>Az IPv6 ettől függetlenül jobb támogatást ad valós idejű alkalmazásokhoz, minőségbiztosításhoz és biztonságot javító lehetőségeket ad, mint </a:t>
            </a:r>
            <a:r>
              <a:rPr lang="hu-HU" altLang="hu-HU" sz="2400" b="1" dirty="0" err="1"/>
              <a:t>autentikáció</a:t>
            </a:r>
            <a:r>
              <a:rPr lang="hu-HU" altLang="hu-HU" sz="2400" b="1" dirty="0"/>
              <a:t> és </a:t>
            </a:r>
            <a:r>
              <a:rPr lang="hu-HU" altLang="hu-HU" sz="2400" b="1" dirty="0" err="1"/>
              <a:t>privacy</a:t>
            </a:r>
            <a:endParaRPr lang="en-US" alt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5342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59327-A50B-4BDF-9E99-E35269009550}" type="datetime1">
              <a:rPr lang="hu-HU" altLang="hu-HU"/>
              <a:pPr/>
              <a:t>2015.02.20.</a:t>
            </a:fld>
            <a:endParaRPr lang="hu-HU" alt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IPv6</a:t>
            </a:r>
          </a:p>
        </p:txBody>
      </p:sp>
      <p:sp>
        <p:nvSpPr>
          <p:cNvPr id="9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B37B-8F3E-4095-B0C9-604515C94069}" type="slidenum">
              <a:rPr lang="hu-HU" altLang="hu-HU"/>
              <a:pPr/>
              <a:t>43</a:t>
            </a:fld>
            <a:endParaRPr lang="hu-HU" altLang="hu-HU"/>
          </a:p>
        </p:txBody>
      </p:sp>
      <p:sp>
        <p:nvSpPr>
          <p:cNvPr id="4" name="Dátum helye 3"/>
          <p:cNvSpPr txBox="1">
            <a:spLocks noGrp="1"/>
          </p:cNvSpPr>
          <p:nvPr/>
        </p:nvSpPr>
        <p:spPr bwMode="auto">
          <a:xfrm>
            <a:off x="533400" y="6518275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3AC378C8-8F61-4AFE-8E1C-10DEC83222A0}" type="datetime1">
              <a:rPr lang="en-US" sz="1400">
                <a:solidFill>
                  <a:schemeClr val="tx1"/>
                </a:solidFill>
                <a:latin typeface="+mn-lt"/>
              </a:rPr>
              <a:pPr algn="l">
                <a:defRPr/>
              </a:pPr>
              <a:t>2/20/2015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Élőláb helye 4"/>
          <p:cNvSpPr txBox="1">
            <a:spLocks noGrp="1"/>
          </p:cNvSpPr>
          <p:nvPr/>
        </p:nvSpPr>
        <p:spPr bwMode="auto">
          <a:xfrm>
            <a:off x="3048000" y="6518275"/>
            <a:ext cx="2895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1400">
                <a:solidFill>
                  <a:schemeClr val="tx1"/>
                </a:solidFill>
                <a:latin typeface="+mn-lt"/>
              </a:rPr>
              <a:t>Internet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38913" y="6521450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0799F03-13F8-4627-BB28-E71821FF6C70}" type="slidenum">
              <a:rPr lang="hu-HU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43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83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4704"/>
            <a:ext cx="7467600" cy="936104"/>
          </a:xfrm>
        </p:spPr>
        <p:txBody>
          <a:bodyPr/>
          <a:lstStyle/>
          <a:p>
            <a:pPr algn="ctr"/>
            <a:r>
              <a:rPr lang="hu-HU" altLang="hu-HU" sz="3200" dirty="0" smtClean="0">
                <a:solidFill>
                  <a:schemeClr val="bg1"/>
                </a:solidFill>
              </a:rPr>
              <a:t>P       </a:t>
            </a:r>
            <a:br>
              <a:rPr lang="hu-HU" altLang="hu-HU" sz="3200" dirty="0" smtClean="0">
                <a:solidFill>
                  <a:schemeClr val="bg1"/>
                </a:solidFill>
              </a:rPr>
            </a:br>
            <a:r>
              <a:rPr lang="hu-HU" altLang="hu-HU" sz="3200" dirty="0" smtClean="0">
                <a:solidFill>
                  <a:schemeClr val="bg1"/>
                </a:solidFill>
              </a:rPr>
              <a:t> </a:t>
            </a:r>
            <a:r>
              <a:rPr lang="hu-HU" altLang="hu-HU" sz="3600" b="1" dirty="0" smtClean="0">
                <a:solidFill>
                  <a:srgbClr val="002060"/>
                </a:solidFill>
              </a:rPr>
              <a:t>IPv6  </a:t>
            </a:r>
            <a:r>
              <a:rPr lang="hu-HU" altLang="hu-HU" sz="3200" b="1" dirty="0" smtClean="0">
                <a:solidFill>
                  <a:srgbClr val="002060"/>
                </a:solidFill>
              </a:rPr>
              <a:t>elvárt </a:t>
            </a:r>
            <a:r>
              <a:rPr lang="hu-HU" altLang="hu-HU" sz="3200" b="1" dirty="0" err="1" smtClean="0">
                <a:solidFill>
                  <a:srgbClr val="002060"/>
                </a:solidFill>
              </a:rPr>
              <a:t>tulajdonságai</a:t>
            </a:r>
            <a:r>
              <a:rPr lang="hu-HU" altLang="hu-HU" dirty="0" err="1" smtClean="0">
                <a:solidFill>
                  <a:schemeClr val="bg1"/>
                </a:solidFill>
              </a:rPr>
              <a:t>fő</a:t>
            </a:r>
            <a:r>
              <a:rPr lang="hu-HU" altLang="hu-HU" dirty="0" smtClean="0">
                <a:solidFill>
                  <a:schemeClr val="bg1"/>
                </a:solidFill>
              </a:rPr>
              <a:t> </a:t>
            </a:r>
            <a:r>
              <a:rPr lang="hu-HU" altLang="hu-HU" dirty="0">
                <a:solidFill>
                  <a:schemeClr val="bg1"/>
                </a:solidFill>
              </a:rPr>
              <a:t>célkitűzései</a:t>
            </a:r>
            <a:endParaRPr lang="en-US" altLang="hu-HU" dirty="0">
              <a:solidFill>
                <a:schemeClr val="bg1"/>
              </a:solidFill>
            </a:endParaRPr>
          </a:p>
        </p:txBody>
      </p:sp>
      <p:sp>
        <p:nvSpPr>
          <p:cNvPr id="5683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00213"/>
            <a:ext cx="8153400" cy="4668837"/>
          </a:xfrm>
        </p:spPr>
        <p:txBody>
          <a:bodyPr/>
          <a:lstStyle/>
          <a:p>
            <a:r>
              <a:rPr lang="hu-HU" altLang="hu-HU" sz="2400" b="1" dirty="0" err="1"/>
              <a:t>Hosztok</a:t>
            </a:r>
            <a:r>
              <a:rPr lang="hu-HU" altLang="hu-HU" sz="2400" b="1" dirty="0"/>
              <a:t> milliárdjainak támogatása</a:t>
            </a:r>
          </a:p>
          <a:p>
            <a:r>
              <a:rPr lang="hu-HU" altLang="hu-HU" sz="2400" b="1" smtClean="0"/>
              <a:t>Útvonal választási </a:t>
            </a:r>
            <a:r>
              <a:rPr lang="hu-HU" altLang="hu-HU" sz="2400" b="1" dirty="0"/>
              <a:t>táblák méretcsökkentése</a:t>
            </a:r>
          </a:p>
          <a:p>
            <a:r>
              <a:rPr lang="hu-HU" altLang="hu-HU" sz="2400" b="1" dirty="0"/>
              <a:t>A protokoll egyszerűsítése, ezáltal a csomagok  	gyorsabb feldolgozása</a:t>
            </a:r>
          </a:p>
          <a:p>
            <a:r>
              <a:rPr lang="hu-HU" altLang="hu-HU" sz="2400" b="1" dirty="0"/>
              <a:t>Az IPv4-nél jobb biztonság</a:t>
            </a:r>
          </a:p>
          <a:p>
            <a:r>
              <a:rPr lang="hu-HU" altLang="hu-HU" sz="2400" b="1" dirty="0"/>
              <a:t>A barangolás lehetővé tétele</a:t>
            </a:r>
          </a:p>
          <a:p>
            <a:r>
              <a:rPr lang="hu-HU" altLang="hu-HU" sz="2400" b="1" dirty="0"/>
              <a:t>A protokoll fejlődésének biztosítása</a:t>
            </a:r>
          </a:p>
          <a:p>
            <a:r>
              <a:rPr lang="hu-HU" altLang="hu-HU" sz="2400" b="1" dirty="0"/>
              <a:t>Az IPv4 és IPv6 egymás mellett létezésének lehetővé </a:t>
            </a:r>
            <a:r>
              <a:rPr lang="hu-HU" altLang="hu-HU" sz="2400" b="1" dirty="0" smtClean="0"/>
              <a:t>tétele.</a:t>
            </a:r>
          </a:p>
          <a:p>
            <a:r>
              <a:rPr lang="hu-HU" altLang="hu-HU" sz="2400" b="1" dirty="0" smtClean="0"/>
              <a:t>Az </a:t>
            </a:r>
            <a:r>
              <a:rPr lang="hu-HU" altLang="hu-HU" sz="2400" b="1" dirty="0"/>
              <a:t>IPv6 jól megfelel a kitűzött céloknak</a:t>
            </a:r>
            <a:endParaRPr lang="en-US" alt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9771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F669-0A46-4590-AE10-8EEFAEE3C4CF}" type="datetime1">
              <a:rPr lang="hu-HU" altLang="hu-HU"/>
              <a:pPr/>
              <a:t>2015.02.20.</a:t>
            </a:fld>
            <a:endParaRPr lang="hu-HU" alt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IPv6</a:t>
            </a:r>
          </a:p>
        </p:txBody>
      </p:sp>
      <p:sp>
        <p:nvSpPr>
          <p:cNvPr id="9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68D6-4C2D-44ED-8EA7-85A8F06408C7}" type="slidenum">
              <a:rPr lang="hu-HU" altLang="hu-HU"/>
              <a:pPr/>
              <a:t>44</a:t>
            </a:fld>
            <a:endParaRPr lang="hu-HU" altLang="hu-HU"/>
          </a:p>
        </p:txBody>
      </p:sp>
      <p:sp>
        <p:nvSpPr>
          <p:cNvPr id="4" name="Dátum helye 3"/>
          <p:cNvSpPr txBox="1">
            <a:spLocks noGrp="1"/>
          </p:cNvSpPr>
          <p:nvPr/>
        </p:nvSpPr>
        <p:spPr bwMode="auto">
          <a:xfrm>
            <a:off x="533400" y="6518275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94508C2D-CD80-45D7-B965-58CB3D72C184}" type="datetime1">
              <a:rPr lang="en-US" sz="1400">
                <a:solidFill>
                  <a:schemeClr val="tx1"/>
                </a:solidFill>
                <a:latin typeface="+mn-lt"/>
              </a:rPr>
              <a:pPr algn="l">
                <a:defRPr/>
              </a:pPr>
              <a:t>2/20/2015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Élőláb helye 4"/>
          <p:cNvSpPr txBox="1">
            <a:spLocks noGrp="1"/>
          </p:cNvSpPr>
          <p:nvPr/>
        </p:nvSpPr>
        <p:spPr bwMode="auto">
          <a:xfrm>
            <a:off x="3048000" y="6518275"/>
            <a:ext cx="2895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1400">
                <a:solidFill>
                  <a:schemeClr val="tx1"/>
                </a:solidFill>
                <a:latin typeface="+mn-lt"/>
              </a:rPr>
              <a:t>Internet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38913" y="6521450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8D6D947-B7F0-4C2A-8D0C-79623C951C8D}" type="slidenum">
              <a:rPr lang="hu-HU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44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93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hu-HU" dirty="0"/>
          </a:p>
        </p:txBody>
      </p:sp>
      <p:pic>
        <p:nvPicPr>
          <p:cNvPr id="56935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144000" cy="5603875"/>
          </a:xfrm>
        </p:spPr>
      </p:pic>
    </p:spTree>
    <p:extLst>
      <p:ext uri="{BB962C8B-B14F-4D97-AF65-F5344CB8AC3E}">
        <p14:creationId xmlns:p14="http://schemas.microsoft.com/office/powerpoint/2010/main" val="5370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8119C-9665-4C8A-A8FB-6760D417ED74}" type="datetime1">
              <a:rPr lang="hu-HU" altLang="hu-HU"/>
              <a:pPr/>
              <a:t>2015.02.20.</a:t>
            </a:fld>
            <a:endParaRPr lang="hu-HU" alt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IPv6</a:t>
            </a:r>
          </a:p>
        </p:txBody>
      </p:sp>
      <p:sp>
        <p:nvSpPr>
          <p:cNvPr id="9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6D5E-262E-4113-97B7-25976452C169}" type="slidenum">
              <a:rPr lang="hu-HU" altLang="hu-HU"/>
              <a:pPr/>
              <a:t>45</a:t>
            </a:fld>
            <a:endParaRPr lang="hu-HU" altLang="hu-HU"/>
          </a:p>
        </p:txBody>
      </p:sp>
      <p:sp>
        <p:nvSpPr>
          <p:cNvPr id="4" name="Dátum helye 3"/>
          <p:cNvSpPr txBox="1">
            <a:spLocks noGrp="1"/>
          </p:cNvSpPr>
          <p:nvPr/>
        </p:nvSpPr>
        <p:spPr bwMode="auto">
          <a:xfrm>
            <a:off x="533400" y="6518275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4F1BDCBC-921C-4020-AD46-79781B34CDDF}" type="datetime1">
              <a:rPr lang="en-US" sz="1400">
                <a:solidFill>
                  <a:schemeClr val="tx1"/>
                </a:solidFill>
                <a:latin typeface="+mn-lt"/>
              </a:rPr>
              <a:pPr algn="l">
                <a:defRPr/>
              </a:pPr>
              <a:t>2/20/2015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Élőláb helye 4"/>
          <p:cNvSpPr txBox="1">
            <a:spLocks noGrp="1"/>
          </p:cNvSpPr>
          <p:nvPr/>
        </p:nvSpPr>
        <p:spPr bwMode="auto">
          <a:xfrm>
            <a:off x="3048000" y="6518275"/>
            <a:ext cx="2895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1400">
                <a:solidFill>
                  <a:schemeClr val="tx1"/>
                </a:solidFill>
                <a:latin typeface="+mn-lt"/>
              </a:rPr>
              <a:t>Internet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38913" y="6521450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2981294-C825-4B61-8FBD-7E6A7AD15462}" type="slidenum">
              <a:rPr lang="hu-HU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45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03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76672"/>
            <a:ext cx="7467600" cy="1143000"/>
          </a:xfrm>
        </p:spPr>
        <p:txBody>
          <a:bodyPr/>
          <a:lstStyle/>
          <a:p>
            <a:r>
              <a:rPr lang="hu-HU" altLang="hu-HU" sz="2400" dirty="0">
                <a:solidFill>
                  <a:schemeClr val="bg1"/>
                </a:solidFill>
              </a:rPr>
              <a:t>Az IPv6 (</a:t>
            </a:r>
            <a:r>
              <a:rPr lang="hu-HU" altLang="hu-HU" sz="2400" dirty="0" err="1" smtClean="0">
                <a:solidFill>
                  <a:schemeClr val="bg1"/>
                </a:solidFill>
              </a:rPr>
              <a:t>vag</a:t>
            </a:r>
            <a:r>
              <a:rPr lang="hu-HU" altLang="hu-HU" sz="2400" dirty="0" smtClean="0">
                <a:solidFill>
                  <a:srgbClr val="002060"/>
                </a:solidFill>
              </a:rPr>
              <a:t> 		</a:t>
            </a:r>
            <a:r>
              <a:rPr lang="hu-HU" altLang="hu-HU" sz="2800" b="1" dirty="0" err="1" smtClean="0">
                <a:solidFill>
                  <a:srgbClr val="002060"/>
                </a:solidFill>
              </a:rPr>
              <a:t>IPv6</a:t>
            </a:r>
            <a:r>
              <a:rPr lang="hu-HU" altLang="hu-HU" sz="2800" b="1" dirty="0" smtClean="0">
                <a:solidFill>
                  <a:srgbClr val="002060"/>
                </a:solidFill>
              </a:rPr>
              <a:t>  </a:t>
            </a:r>
            <a:r>
              <a:rPr lang="hu-HU" altLang="hu-HU" sz="2400" b="1" dirty="0" smtClean="0">
                <a:solidFill>
                  <a:srgbClr val="002060"/>
                </a:solidFill>
              </a:rPr>
              <a:t>tulajdonságai</a:t>
            </a:r>
            <a:r>
              <a:rPr lang="hu-HU" altLang="hu-HU" sz="2400" dirty="0" smtClean="0">
                <a:solidFill>
                  <a:srgbClr val="002060"/>
                </a:solidFill>
              </a:rPr>
              <a:t> </a:t>
            </a:r>
            <a:r>
              <a:rPr lang="hu-HU" altLang="hu-HU" sz="2400" dirty="0" smtClean="0">
                <a:solidFill>
                  <a:schemeClr val="bg1"/>
                </a:solidFill>
              </a:rPr>
              <a:t>t </a:t>
            </a:r>
            <a:r>
              <a:rPr lang="hu-HU" altLang="hu-HU" sz="2400" dirty="0" err="1">
                <a:solidFill>
                  <a:schemeClr val="bg1"/>
                </a:solidFill>
              </a:rPr>
              <a:t>generation</a:t>
            </a:r>
            <a:r>
              <a:rPr lang="hu-HU" altLang="hu-HU" sz="2400" dirty="0">
                <a:solidFill>
                  <a:schemeClr val="bg1"/>
                </a:solidFill>
              </a:rPr>
              <a:t>) jellemzői</a:t>
            </a:r>
            <a:endParaRPr lang="en-US" altLang="hu-HU" sz="2400" dirty="0">
              <a:solidFill>
                <a:schemeClr val="bg1"/>
              </a:solidFill>
            </a:endParaRPr>
          </a:p>
        </p:txBody>
      </p:sp>
      <p:sp>
        <p:nvSpPr>
          <p:cNvPr id="5703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28775"/>
            <a:ext cx="8153400" cy="4740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400" b="1" u="sng" dirty="0"/>
              <a:t>Kapcsolat nélküli </a:t>
            </a:r>
            <a:r>
              <a:rPr lang="hu-HU" altLang="hu-HU" sz="2400" b="1" u="sng" dirty="0" err="1"/>
              <a:t>datagramm</a:t>
            </a:r>
            <a:r>
              <a:rPr lang="hu-HU" altLang="hu-HU" sz="2400" b="1" u="sng" dirty="0"/>
              <a:t> szolgáltatás</a:t>
            </a:r>
            <a:endParaRPr lang="hu-HU" altLang="hu-HU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400" b="1" dirty="0"/>
              <a:t> Az IPv6 megtartja az IPv4 legsikeresebb tulajdonságát, vagyis a kapcsolatnélküli </a:t>
            </a:r>
            <a:r>
              <a:rPr lang="hu-HU" altLang="hu-HU" sz="2400" b="1" dirty="0" err="1"/>
              <a:t>datagramm</a:t>
            </a:r>
            <a:r>
              <a:rPr lang="hu-HU" altLang="hu-HU" sz="2400" b="1" dirty="0"/>
              <a:t> szolgáltatást, ugyanakkor számos új lehetőséggel bővült:</a:t>
            </a:r>
            <a:endParaRPr lang="hu-HU" altLang="hu-HU" sz="2400" b="1" u="sng" dirty="0"/>
          </a:p>
          <a:p>
            <a:pPr>
              <a:lnSpc>
                <a:spcPct val="90000"/>
              </a:lnSpc>
            </a:pPr>
            <a:r>
              <a:rPr lang="hu-HU" altLang="hu-HU" sz="2400" b="1" u="sng" dirty="0"/>
              <a:t>Univerzális címzési koncepció:</a:t>
            </a:r>
            <a:endParaRPr lang="hu-HU" altLang="hu-HU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400" b="1" dirty="0"/>
              <a:t>A címtér 128 bites, ami </a:t>
            </a:r>
            <a:r>
              <a:rPr lang="hu-HU" altLang="hu-HU" sz="2400" b="1" dirty="0" err="1"/>
              <a:t>kb</a:t>
            </a:r>
            <a:r>
              <a:rPr lang="hu-HU" altLang="hu-HU" sz="2400" b="1" dirty="0"/>
              <a:t> 3,4 x 10 ^ 38-on címet jelent, ez azt jelenti, hogy a Föld minden négyzetméter területére 7 x 10 ^ 23-on cím jut.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altLang="hu-HU" sz="2400" b="1" dirty="0"/>
              <a:t>A címzési módok lehetnek: </a:t>
            </a:r>
            <a:r>
              <a:rPr lang="hu-HU" altLang="hu-HU" sz="2400" b="1" dirty="0" err="1"/>
              <a:t>unicast</a:t>
            </a:r>
            <a:r>
              <a:rPr lang="hu-HU" altLang="hu-HU" sz="2400" b="1" dirty="0"/>
              <a:t>, </a:t>
            </a:r>
            <a:r>
              <a:rPr lang="hu-HU" altLang="hu-HU" sz="2400" b="1" dirty="0" err="1"/>
              <a:t>anycast</a:t>
            </a:r>
            <a:r>
              <a:rPr lang="hu-HU" altLang="hu-HU" sz="2400" b="1" dirty="0"/>
              <a:t>, </a:t>
            </a:r>
            <a:r>
              <a:rPr lang="hu-HU" altLang="hu-HU" sz="2400" b="1" dirty="0" err="1"/>
              <a:t>multicast</a:t>
            </a:r>
            <a:r>
              <a:rPr lang="hu-HU" altLang="hu-HU" sz="2400" b="1" dirty="0"/>
              <a:t>. Ezek rendeltetése hasonlít az IPv4-nél megismert </a:t>
            </a:r>
            <a:r>
              <a:rPr lang="hu-HU" altLang="hu-HU" sz="2400" b="1" dirty="0" err="1"/>
              <a:t>unicast</a:t>
            </a:r>
            <a:r>
              <a:rPr lang="hu-HU" altLang="hu-HU" sz="2400" b="1" dirty="0"/>
              <a:t>, </a:t>
            </a:r>
            <a:r>
              <a:rPr lang="hu-HU" altLang="hu-HU" sz="2400" b="1" dirty="0" err="1"/>
              <a:t>multicast</a:t>
            </a:r>
            <a:r>
              <a:rPr lang="hu-HU" altLang="hu-HU" sz="2400" b="1" dirty="0"/>
              <a:t> technikákhoz. (A </a:t>
            </a:r>
            <a:r>
              <a:rPr lang="hu-HU" altLang="hu-HU" sz="2400" b="1" dirty="0" err="1"/>
              <a:t>broadcast</a:t>
            </a:r>
            <a:r>
              <a:rPr lang="hu-HU" altLang="hu-HU" sz="2400" b="1" dirty="0"/>
              <a:t> jellegű címzés itt nincs, ezt a funkcionalitást a </a:t>
            </a:r>
            <a:r>
              <a:rPr lang="hu-HU" altLang="hu-HU" sz="2400" b="1" dirty="0" err="1"/>
              <a:t>multicast</a:t>
            </a:r>
            <a:r>
              <a:rPr lang="hu-HU" altLang="hu-HU" sz="2400" b="1" dirty="0"/>
              <a:t> címzési móddal valósítják meg.)</a:t>
            </a:r>
            <a:endParaRPr lang="en-US" alt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6721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CBCF-89AB-438A-9A5C-D0FC2AE090FD}" type="datetime1">
              <a:rPr lang="hu-HU" altLang="hu-HU"/>
              <a:pPr/>
              <a:t>2015.02.20.</a:t>
            </a:fld>
            <a:endParaRPr lang="hu-HU" alt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IPv6</a:t>
            </a:r>
          </a:p>
        </p:txBody>
      </p:sp>
      <p:sp>
        <p:nvSpPr>
          <p:cNvPr id="9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841E-A5AA-429A-BA8E-D9EC8A43C589}" type="slidenum">
              <a:rPr lang="hu-HU" altLang="hu-HU"/>
              <a:pPr/>
              <a:t>46</a:t>
            </a:fld>
            <a:endParaRPr lang="hu-HU" altLang="hu-HU"/>
          </a:p>
        </p:txBody>
      </p:sp>
      <p:sp>
        <p:nvSpPr>
          <p:cNvPr id="4" name="Dátum helye 3"/>
          <p:cNvSpPr txBox="1">
            <a:spLocks noGrp="1"/>
          </p:cNvSpPr>
          <p:nvPr/>
        </p:nvSpPr>
        <p:spPr bwMode="auto">
          <a:xfrm>
            <a:off x="533400" y="6518275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75DAFE2A-4A31-4C80-9BD6-4B112F5A2862}" type="datetime1">
              <a:rPr lang="en-US" sz="1400">
                <a:solidFill>
                  <a:schemeClr val="tx1"/>
                </a:solidFill>
                <a:latin typeface="+mn-lt"/>
              </a:rPr>
              <a:pPr algn="l">
                <a:defRPr/>
              </a:pPr>
              <a:t>2/20/2015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Élőláb helye 4"/>
          <p:cNvSpPr txBox="1">
            <a:spLocks noGrp="1"/>
          </p:cNvSpPr>
          <p:nvPr/>
        </p:nvSpPr>
        <p:spPr bwMode="auto">
          <a:xfrm>
            <a:off x="3048000" y="6518275"/>
            <a:ext cx="2895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1400">
                <a:solidFill>
                  <a:schemeClr val="tx1"/>
                </a:solidFill>
                <a:latin typeface="+mn-lt"/>
              </a:rPr>
              <a:t>Internet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38913" y="6521450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EBA368C-2864-4CE4-80DC-5F485E5B7115}" type="slidenum">
              <a:rPr lang="hu-HU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46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13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z="2400" dirty="0">
                <a:solidFill>
                  <a:schemeClr val="bg1"/>
                </a:solidFill>
              </a:rPr>
              <a:t>Az IPv6 (vagy </a:t>
            </a:r>
            <a:r>
              <a:rPr lang="hu-HU" altLang="hu-HU" sz="2400" dirty="0" err="1">
                <a:solidFill>
                  <a:schemeClr val="bg1"/>
                </a:solidFill>
              </a:rPr>
              <a:t>IPng</a:t>
            </a:r>
            <a:r>
              <a:rPr lang="hu-HU" altLang="hu-HU" sz="2400" dirty="0">
                <a:solidFill>
                  <a:schemeClr val="bg1"/>
                </a:solidFill>
              </a:rPr>
              <a:t> – IP </a:t>
            </a:r>
            <a:r>
              <a:rPr lang="hu-HU" altLang="hu-HU" sz="2400" dirty="0" smtClean="0">
                <a:solidFill>
                  <a:schemeClr val="bg1"/>
                </a:solidFill>
              </a:rPr>
              <a:t>n</a:t>
            </a:r>
            <a:r>
              <a:rPr lang="hu-HU" altLang="hu-HU" sz="2400" dirty="0">
                <a:solidFill>
                  <a:schemeClr val="bg1"/>
                </a:solidFill>
              </a:rPr>
              <a:t> P       </a:t>
            </a:r>
            <a:br>
              <a:rPr lang="hu-HU" altLang="hu-HU" sz="2400" dirty="0">
                <a:solidFill>
                  <a:schemeClr val="bg1"/>
                </a:solidFill>
              </a:rPr>
            </a:br>
            <a:r>
              <a:rPr lang="hu-HU" altLang="hu-HU" sz="2400" dirty="0" smtClean="0">
                <a:solidFill>
                  <a:schemeClr val="bg1"/>
                </a:solidFill>
              </a:rPr>
              <a:t>		 </a:t>
            </a:r>
            <a:r>
              <a:rPr lang="hu-HU" altLang="hu-HU" sz="2800" b="1" dirty="0">
                <a:solidFill>
                  <a:srgbClr val="002060"/>
                </a:solidFill>
              </a:rPr>
              <a:t>IPv6  </a:t>
            </a:r>
            <a:r>
              <a:rPr lang="hu-HU" altLang="hu-HU" sz="2400" b="1" dirty="0">
                <a:solidFill>
                  <a:srgbClr val="002060"/>
                </a:solidFill>
              </a:rPr>
              <a:t>elvárt </a:t>
            </a:r>
            <a:r>
              <a:rPr lang="hu-HU" altLang="hu-HU" sz="2400" b="1" dirty="0" err="1">
                <a:solidFill>
                  <a:srgbClr val="002060"/>
                </a:solidFill>
              </a:rPr>
              <a:t>tulajdonságai</a:t>
            </a:r>
            <a:r>
              <a:rPr lang="hu-HU" altLang="hu-HU" sz="2400" dirty="0" err="1">
                <a:solidFill>
                  <a:schemeClr val="bg1"/>
                </a:solidFill>
              </a:rPr>
              <a:t>fő</a:t>
            </a:r>
            <a:r>
              <a:rPr lang="hu-HU" altLang="hu-HU" sz="2400" dirty="0">
                <a:solidFill>
                  <a:schemeClr val="bg1"/>
                </a:solidFill>
              </a:rPr>
              <a:t> </a:t>
            </a:r>
            <a:r>
              <a:rPr lang="hu-HU" altLang="hu-HU" sz="2400" dirty="0" err="1" smtClean="0">
                <a:solidFill>
                  <a:schemeClr val="bg1"/>
                </a:solidFill>
              </a:rPr>
              <a:t>ext</a:t>
            </a:r>
            <a:r>
              <a:rPr lang="hu-HU" altLang="hu-HU" sz="2400" dirty="0" smtClean="0">
                <a:solidFill>
                  <a:schemeClr val="bg1"/>
                </a:solidFill>
              </a:rPr>
              <a:t> </a:t>
            </a:r>
            <a:r>
              <a:rPr lang="hu-HU" altLang="hu-HU" sz="2400" dirty="0" err="1">
                <a:solidFill>
                  <a:schemeClr val="bg1"/>
                </a:solidFill>
              </a:rPr>
              <a:t>generation</a:t>
            </a:r>
            <a:r>
              <a:rPr lang="hu-HU" altLang="hu-HU" sz="2400" dirty="0">
                <a:solidFill>
                  <a:schemeClr val="bg1"/>
                </a:solidFill>
              </a:rPr>
              <a:t>) jellemzői</a:t>
            </a:r>
            <a:endParaRPr lang="en-US" altLang="hu-HU" sz="2400" dirty="0">
              <a:solidFill>
                <a:schemeClr val="bg1"/>
              </a:solidFill>
            </a:endParaRPr>
          </a:p>
        </p:txBody>
      </p:sp>
      <p:sp>
        <p:nvSpPr>
          <p:cNvPr id="5713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1" u="sng" dirty="0"/>
              <a:t>Rugalmasabb fejléc</a:t>
            </a:r>
            <a:endParaRPr lang="hu-HU" altLang="hu-HU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1" dirty="0"/>
              <a:t> Az IPv6 fejléc mindössze 8 mezőből áll, szemben az IPv4 14 mezőjével. Ez az útvonalválasztásnál  gyorsabb feldolgozást tesz lehetővé. Ugyanakkor bevezették a kiegészítő fejlécek (</a:t>
            </a:r>
            <a:r>
              <a:rPr lang="hu-HU" altLang="hu-HU" sz="1800" b="1" dirty="0" err="1"/>
              <a:t>next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header</a:t>
            </a:r>
            <a:r>
              <a:rPr lang="hu-HU" altLang="hu-HU" sz="1800" b="1" dirty="0"/>
              <a:t>) fogalmát is, amelyek a speciális igények megvalósítását teszik lehetővé: </a:t>
            </a:r>
          </a:p>
          <a:p>
            <a:pPr>
              <a:lnSpc>
                <a:spcPct val="80000"/>
              </a:lnSpc>
            </a:pPr>
            <a:r>
              <a:rPr lang="hu-HU" altLang="hu-HU" sz="1800" b="1" dirty="0"/>
              <a:t>ugrásról ugrásra opciók fejrésze (</a:t>
            </a:r>
            <a:r>
              <a:rPr lang="hu-HU" altLang="hu-HU" sz="1800" b="1" dirty="0" err="1"/>
              <a:t>hop-by-hop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options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header</a:t>
            </a:r>
            <a:r>
              <a:rPr lang="hu-HU" altLang="hu-HU" sz="1800" b="1" dirty="0"/>
              <a:t>),</a:t>
            </a:r>
          </a:p>
          <a:p>
            <a:pPr>
              <a:lnSpc>
                <a:spcPct val="80000"/>
              </a:lnSpc>
            </a:pPr>
            <a:r>
              <a:rPr lang="hu-HU" altLang="hu-HU" sz="1800" b="1" dirty="0"/>
              <a:t>célra vonatkozó opciók fejrésze (</a:t>
            </a:r>
            <a:r>
              <a:rPr lang="hu-HU" altLang="hu-HU" sz="1800" b="1" dirty="0" err="1"/>
              <a:t>destination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options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header</a:t>
            </a:r>
            <a:r>
              <a:rPr lang="hu-HU" altLang="hu-HU" sz="1800" b="1" dirty="0"/>
              <a:t>),</a:t>
            </a:r>
          </a:p>
          <a:p>
            <a:pPr>
              <a:lnSpc>
                <a:spcPct val="80000"/>
              </a:lnSpc>
            </a:pPr>
            <a:r>
              <a:rPr lang="hu-HU" altLang="hu-HU" sz="1800" b="1" dirty="0"/>
              <a:t>irányítási opciók fejrésze (</a:t>
            </a:r>
            <a:r>
              <a:rPr lang="hu-HU" altLang="hu-HU" sz="1800" b="1" dirty="0" err="1"/>
              <a:t>routing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header</a:t>
            </a:r>
            <a:r>
              <a:rPr lang="hu-HU" altLang="hu-HU" sz="1800" b="1" dirty="0"/>
              <a:t>),</a:t>
            </a:r>
          </a:p>
          <a:p>
            <a:pPr>
              <a:lnSpc>
                <a:spcPct val="80000"/>
              </a:lnSpc>
            </a:pPr>
            <a:r>
              <a:rPr lang="hu-HU" altLang="hu-HU" sz="1800" b="1" dirty="0"/>
              <a:t>darabolási opciók fejrésze (</a:t>
            </a:r>
            <a:r>
              <a:rPr lang="hu-HU" altLang="hu-HU" sz="1800" b="1" dirty="0" err="1"/>
              <a:t>fragment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header</a:t>
            </a:r>
            <a:r>
              <a:rPr lang="hu-HU" altLang="hu-HU" sz="1800" b="1" dirty="0"/>
              <a:t>),</a:t>
            </a:r>
          </a:p>
          <a:p>
            <a:pPr>
              <a:lnSpc>
                <a:spcPct val="80000"/>
              </a:lnSpc>
            </a:pPr>
            <a:r>
              <a:rPr lang="hu-HU" altLang="hu-HU" sz="1800" b="1" dirty="0"/>
              <a:t>hitelesítési fejrész (</a:t>
            </a:r>
            <a:r>
              <a:rPr lang="hu-HU" altLang="hu-HU" sz="1800" b="1" dirty="0" err="1"/>
              <a:t>authentication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header</a:t>
            </a:r>
            <a:r>
              <a:rPr lang="hu-HU" altLang="hu-HU" sz="1800" b="1" dirty="0"/>
              <a:t> - AH),</a:t>
            </a:r>
          </a:p>
          <a:p>
            <a:pPr>
              <a:lnSpc>
                <a:spcPct val="80000"/>
              </a:lnSpc>
            </a:pPr>
            <a:r>
              <a:rPr lang="hu-HU" altLang="hu-HU" sz="1800" b="1" dirty="0"/>
              <a:t>beágyazási-biztonsági opciók fejrésze (</a:t>
            </a:r>
            <a:r>
              <a:rPr lang="hu-HU" altLang="hu-HU" sz="1800" b="1" dirty="0" err="1"/>
              <a:t>encapsulating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security</a:t>
            </a:r>
            <a:r>
              <a:rPr lang="hu-HU" altLang="hu-HU" sz="1800" b="1" dirty="0"/>
              <a:t> )</a:t>
            </a:r>
          </a:p>
          <a:p>
            <a:pPr>
              <a:lnSpc>
                <a:spcPct val="80000"/>
              </a:lnSpc>
            </a:pPr>
            <a:endParaRPr lang="hu-HU" altLang="hu-HU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1" u="sng" dirty="0"/>
              <a:t>Minőségi szolgáltatás (</a:t>
            </a:r>
            <a:r>
              <a:rPr lang="hu-HU" altLang="hu-HU" sz="1800" b="1" u="sng" dirty="0" err="1"/>
              <a:t>Quality</a:t>
            </a:r>
            <a:r>
              <a:rPr lang="hu-HU" altLang="hu-HU" sz="1800" b="1" u="sng" dirty="0"/>
              <a:t> of Service)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altLang="hu-HU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1" dirty="0"/>
              <a:t>A minőségi szolgáltatás azt jelenti, hogy a magas prioritású üzenetek előnyben részesíthetők alacsonyabb besorolású társaikkal szemben, vagyis torlódás esetén a magas prioritású üzenetek akár az alacsonyabb prioritású üzenetek feltartóztatása árán is garantált sebességet biztosítanak.</a:t>
            </a:r>
            <a:r>
              <a:rPr lang="en-US" altLang="hu-HU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6FD6-E5B2-4A30-B5FF-B4FA845C7AEE}" type="datetime1">
              <a:rPr lang="hu-HU" altLang="hu-HU"/>
              <a:pPr/>
              <a:t>2015.02.20.</a:t>
            </a:fld>
            <a:endParaRPr lang="hu-HU" alt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IPv6</a:t>
            </a:r>
          </a:p>
        </p:txBody>
      </p:sp>
      <p:sp>
        <p:nvSpPr>
          <p:cNvPr id="9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19BB-0757-41EB-88ED-C219BE363AE1}" type="slidenum">
              <a:rPr lang="hu-HU" altLang="hu-HU"/>
              <a:pPr/>
              <a:t>47</a:t>
            </a:fld>
            <a:endParaRPr lang="hu-HU" altLang="hu-HU"/>
          </a:p>
        </p:txBody>
      </p:sp>
      <p:sp>
        <p:nvSpPr>
          <p:cNvPr id="4" name="Dátum helye 3"/>
          <p:cNvSpPr txBox="1">
            <a:spLocks noGrp="1"/>
          </p:cNvSpPr>
          <p:nvPr/>
        </p:nvSpPr>
        <p:spPr bwMode="auto">
          <a:xfrm>
            <a:off x="533400" y="6518275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9F99C46D-5E1D-4EAF-B205-C86A3F450E4F}" type="datetime1">
              <a:rPr lang="en-US" sz="1400">
                <a:solidFill>
                  <a:schemeClr val="tx1"/>
                </a:solidFill>
                <a:latin typeface="+mn-lt"/>
              </a:rPr>
              <a:pPr algn="l">
                <a:defRPr/>
              </a:pPr>
              <a:t>2/20/2015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Élőláb helye 4"/>
          <p:cNvSpPr txBox="1">
            <a:spLocks noGrp="1"/>
          </p:cNvSpPr>
          <p:nvPr/>
        </p:nvSpPr>
        <p:spPr bwMode="auto">
          <a:xfrm>
            <a:off x="3048000" y="6518275"/>
            <a:ext cx="2895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1400">
                <a:solidFill>
                  <a:schemeClr val="tx1"/>
                </a:solidFill>
                <a:latin typeface="+mn-lt"/>
              </a:rPr>
              <a:t>Internet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38913" y="6521450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1984ACB-1EFC-4CE9-96F2-CE372E4643D9}" type="slidenum">
              <a:rPr lang="hu-HU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47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24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z="2400" dirty="0">
                <a:solidFill>
                  <a:schemeClr val="bg1"/>
                </a:solidFill>
              </a:rPr>
              <a:t>Az IPv6 (vagy </a:t>
            </a:r>
            <a:r>
              <a:rPr lang="hu-HU" altLang="hu-HU" sz="2400" dirty="0" err="1">
                <a:solidFill>
                  <a:schemeClr val="bg1"/>
                </a:solidFill>
              </a:rPr>
              <a:t>IPng</a:t>
            </a:r>
            <a:r>
              <a:rPr lang="hu-HU" altLang="hu-HU" sz="2400" dirty="0">
                <a:solidFill>
                  <a:schemeClr val="bg1"/>
                </a:solidFill>
              </a:rPr>
              <a:t> – IP </a:t>
            </a:r>
            <a:r>
              <a:rPr lang="hu-HU" altLang="hu-HU" sz="2400" dirty="0" err="1">
                <a:solidFill>
                  <a:schemeClr val="bg1"/>
                </a:solidFill>
              </a:rPr>
              <a:t>next</a:t>
            </a:r>
            <a:r>
              <a:rPr lang="hu-HU" altLang="hu-HU" sz="2400" dirty="0">
                <a:solidFill>
                  <a:schemeClr val="bg1"/>
                </a:solidFill>
              </a:rPr>
              <a:t> </a:t>
            </a:r>
            <a:r>
              <a:rPr lang="hu-HU" altLang="hu-HU" sz="2400" dirty="0" err="1" smtClean="0">
                <a:solidFill>
                  <a:schemeClr val="bg1"/>
                </a:solidFill>
              </a:rPr>
              <a:t>genera</a:t>
            </a:r>
            <a:r>
              <a:rPr lang="hu-HU" altLang="hu-HU" sz="2400" dirty="0">
                <a:solidFill>
                  <a:schemeClr val="bg1"/>
                </a:solidFill>
              </a:rPr>
              <a:t> P       </a:t>
            </a:r>
            <a:br>
              <a:rPr lang="hu-HU" altLang="hu-HU" sz="2400" dirty="0">
                <a:solidFill>
                  <a:schemeClr val="bg1"/>
                </a:solidFill>
              </a:rPr>
            </a:br>
            <a:r>
              <a:rPr lang="hu-HU" altLang="hu-HU" sz="2400" dirty="0">
                <a:solidFill>
                  <a:schemeClr val="bg1"/>
                </a:solidFill>
              </a:rPr>
              <a:t> </a:t>
            </a:r>
            <a:r>
              <a:rPr lang="hu-HU" altLang="hu-HU" sz="2400" dirty="0" smtClean="0">
                <a:solidFill>
                  <a:schemeClr val="bg1"/>
                </a:solidFill>
              </a:rPr>
              <a:t>			</a:t>
            </a:r>
            <a:r>
              <a:rPr lang="hu-HU" altLang="hu-HU" sz="2800" b="1" dirty="0" smtClean="0">
                <a:solidFill>
                  <a:srgbClr val="002060"/>
                </a:solidFill>
              </a:rPr>
              <a:t>IPv6  </a:t>
            </a:r>
            <a:r>
              <a:rPr lang="hu-HU" altLang="hu-HU" sz="2400" b="1" dirty="0">
                <a:solidFill>
                  <a:srgbClr val="002060"/>
                </a:solidFill>
              </a:rPr>
              <a:t>elvárt </a:t>
            </a:r>
            <a:r>
              <a:rPr lang="hu-HU" altLang="hu-HU" sz="2400" b="1" dirty="0" err="1">
                <a:solidFill>
                  <a:srgbClr val="002060"/>
                </a:solidFill>
              </a:rPr>
              <a:t>tulajdonságai</a:t>
            </a:r>
            <a:r>
              <a:rPr lang="hu-HU" altLang="hu-HU" sz="2400" dirty="0" err="1">
                <a:solidFill>
                  <a:schemeClr val="bg1"/>
                </a:solidFill>
              </a:rPr>
              <a:t>fő</a:t>
            </a:r>
            <a:r>
              <a:rPr lang="hu-HU" altLang="hu-HU" sz="2400" dirty="0">
                <a:solidFill>
                  <a:schemeClr val="bg1"/>
                </a:solidFill>
              </a:rPr>
              <a:t> </a:t>
            </a:r>
            <a:r>
              <a:rPr lang="hu-HU" altLang="hu-HU" sz="2400" dirty="0" err="1" smtClean="0">
                <a:solidFill>
                  <a:schemeClr val="bg1"/>
                </a:solidFill>
              </a:rPr>
              <a:t>tion</a:t>
            </a:r>
            <a:r>
              <a:rPr lang="hu-HU" altLang="hu-HU" sz="2400" dirty="0">
                <a:solidFill>
                  <a:schemeClr val="bg1"/>
                </a:solidFill>
              </a:rPr>
              <a:t>) jellemzői</a:t>
            </a:r>
            <a:endParaRPr lang="en-US" altLang="hu-HU" sz="2400" dirty="0">
              <a:solidFill>
                <a:schemeClr val="bg1"/>
              </a:solidFill>
            </a:endParaRPr>
          </a:p>
        </p:txBody>
      </p:sp>
      <p:sp>
        <p:nvSpPr>
          <p:cNvPr id="5724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57338"/>
            <a:ext cx="8153400" cy="4811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000" b="1" dirty="0"/>
              <a:t>Az IPv4-ben alapesetként a csomagok a FCFS (a beérkezés sorrendjében történő kiszolgálás) szabálynak megfelelően kerülnek továbbításra. Már az IPv4 kiegészítőjeként is definiáltak </a:t>
            </a:r>
            <a:r>
              <a:rPr lang="hu-HU" altLang="hu-HU" sz="2000" b="1" dirty="0" err="1"/>
              <a:t>QoS</a:t>
            </a:r>
            <a:r>
              <a:rPr lang="hu-HU" altLang="hu-HU" sz="2000" b="1" dirty="0"/>
              <a:t> protokollváltozatokat (</a:t>
            </a:r>
            <a:r>
              <a:rPr lang="hu-HU" altLang="hu-HU" sz="2000" b="1" dirty="0" err="1"/>
              <a:t>IntSer</a:t>
            </a:r>
            <a:r>
              <a:rPr lang="hu-HU" altLang="hu-HU" sz="2000" b="1" dirty="0"/>
              <a:t>, </a:t>
            </a:r>
            <a:r>
              <a:rPr lang="hu-HU" altLang="hu-HU" sz="2000" b="1" dirty="0" err="1"/>
              <a:t>DiffServ</a:t>
            </a:r>
            <a:r>
              <a:rPr lang="hu-HU" altLang="hu-HU" sz="2000" b="1" dirty="0"/>
              <a:t>), az IPv6 tervezői kifejezetten támogatják ezt. Az IPv6 fejrészében két mező szolgál ennek megvalósítására:</a:t>
            </a:r>
          </a:p>
          <a:p>
            <a:pPr>
              <a:lnSpc>
                <a:spcPct val="90000"/>
              </a:lnSpc>
            </a:pPr>
            <a:r>
              <a:rPr lang="hu-HU" altLang="hu-HU" sz="2000" b="1" dirty="0"/>
              <a:t>forgalom osztálya (</a:t>
            </a:r>
            <a:r>
              <a:rPr lang="hu-HU" altLang="hu-HU" sz="2000" b="1" dirty="0" err="1"/>
              <a:t>traffic</a:t>
            </a:r>
            <a:r>
              <a:rPr lang="hu-HU" altLang="hu-HU" sz="2000" b="1" dirty="0"/>
              <a:t> </a:t>
            </a:r>
            <a:r>
              <a:rPr lang="hu-HU" altLang="hu-HU" sz="2000" b="1" dirty="0" err="1"/>
              <a:t>class</a:t>
            </a:r>
            <a:r>
              <a:rPr lang="hu-HU" altLang="hu-HU" sz="2000" b="1" dirty="0"/>
              <a:t>),</a:t>
            </a:r>
          </a:p>
          <a:p>
            <a:pPr>
              <a:lnSpc>
                <a:spcPct val="90000"/>
              </a:lnSpc>
            </a:pPr>
            <a:r>
              <a:rPr lang="hu-HU" altLang="hu-HU" sz="2000" b="1" dirty="0"/>
              <a:t>adatfolyam címke (flow </a:t>
            </a:r>
            <a:r>
              <a:rPr lang="hu-HU" altLang="hu-HU" sz="2000" b="1" dirty="0" err="1"/>
              <a:t>label</a:t>
            </a:r>
            <a:r>
              <a:rPr lang="hu-HU" altLang="hu-HU" sz="2000" b="1" dirty="0"/>
              <a:t>).</a:t>
            </a:r>
          </a:p>
          <a:p>
            <a:pPr>
              <a:lnSpc>
                <a:spcPct val="90000"/>
              </a:lnSpc>
            </a:pPr>
            <a:r>
              <a:rPr lang="hu-HU" altLang="hu-HU" sz="2000" b="1" dirty="0"/>
              <a:t>A csomagokat </a:t>
            </a:r>
            <a:r>
              <a:rPr lang="hu-HU" altLang="hu-HU" sz="2000" b="1" i="1" dirty="0"/>
              <a:t>osztályokba</a:t>
            </a:r>
            <a:r>
              <a:rPr lang="hu-HU" altLang="hu-HU" sz="2000" b="1" dirty="0"/>
              <a:t> sorolják, a 0-7 osztályokba azok a csomagok kerülnek, amelyek tűrik az átvitel sebességének csökkentését, a 8-15 osztályba pedig azokat sorolják, amelyek érzékenyek a késleltetésre (hang, mozgókép, stb.)</a:t>
            </a:r>
          </a:p>
          <a:p>
            <a:pPr>
              <a:lnSpc>
                <a:spcPct val="90000"/>
              </a:lnSpc>
            </a:pPr>
            <a:r>
              <a:rPr lang="hu-HU" altLang="hu-HU" sz="2000" b="1" dirty="0"/>
              <a:t>Az </a:t>
            </a:r>
            <a:r>
              <a:rPr lang="hu-HU" altLang="hu-HU" sz="2000" b="1" i="1" dirty="0" err="1"/>
              <a:t>adatfolyamcímke</a:t>
            </a:r>
            <a:r>
              <a:rPr lang="hu-HU" altLang="hu-HU" sz="2000" b="1" dirty="0"/>
              <a:t> arra szolgál, hogy a forrás- és célállomás között egy bizonyos igényeknek megfelelő virtuális összeköttetést építsenek fel.</a:t>
            </a:r>
            <a:endParaRPr lang="en-US" alt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1568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D46F-0DF6-4302-9501-0643F4C8CE36}" type="datetime1">
              <a:rPr lang="hu-HU" altLang="hu-HU"/>
              <a:pPr/>
              <a:t>2015.02.20.</a:t>
            </a:fld>
            <a:endParaRPr lang="hu-HU" alt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IPv6</a:t>
            </a:r>
          </a:p>
        </p:txBody>
      </p:sp>
      <p:sp>
        <p:nvSpPr>
          <p:cNvPr id="9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76DD-5874-4434-8CDF-F73975B4BE9A}" type="slidenum">
              <a:rPr lang="hu-HU" altLang="hu-HU"/>
              <a:pPr/>
              <a:t>48</a:t>
            </a:fld>
            <a:endParaRPr lang="hu-HU" altLang="hu-HU"/>
          </a:p>
        </p:txBody>
      </p:sp>
      <p:sp>
        <p:nvSpPr>
          <p:cNvPr id="4" name="Dátum helye 3"/>
          <p:cNvSpPr txBox="1">
            <a:spLocks noGrp="1"/>
          </p:cNvSpPr>
          <p:nvPr/>
        </p:nvSpPr>
        <p:spPr bwMode="auto">
          <a:xfrm>
            <a:off x="533400" y="6518275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B91B1EFD-AD07-4DB7-926C-C7A3DD5B3B8F}" type="datetime1">
              <a:rPr lang="en-US" sz="1400">
                <a:solidFill>
                  <a:schemeClr val="tx1"/>
                </a:solidFill>
                <a:latin typeface="+mn-lt"/>
              </a:rPr>
              <a:pPr algn="l">
                <a:defRPr/>
              </a:pPr>
              <a:t>2/20/2015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Élőláb helye 4"/>
          <p:cNvSpPr txBox="1">
            <a:spLocks noGrp="1"/>
          </p:cNvSpPr>
          <p:nvPr/>
        </p:nvSpPr>
        <p:spPr bwMode="auto">
          <a:xfrm>
            <a:off x="3048000" y="6518275"/>
            <a:ext cx="2895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1400">
                <a:solidFill>
                  <a:schemeClr val="tx1"/>
                </a:solidFill>
                <a:latin typeface="+mn-lt"/>
              </a:rPr>
              <a:t>Internet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38913" y="6521450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135D44F-0EEE-439C-A2A7-6C784AE1C73C}" type="slidenum">
              <a:rPr lang="hu-HU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48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34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altLang="hu-HU" sz="2400" dirty="0">
                <a:solidFill>
                  <a:schemeClr val="bg1"/>
                </a:solidFill>
              </a:rPr>
              <a:t>Az IPv6 (vagy </a:t>
            </a:r>
            <a:r>
              <a:rPr lang="hu-HU" altLang="hu-HU" sz="2400" dirty="0" err="1">
                <a:solidFill>
                  <a:schemeClr val="bg1"/>
                </a:solidFill>
              </a:rPr>
              <a:t>IPng</a:t>
            </a:r>
            <a:r>
              <a:rPr lang="hu-HU" altLang="hu-HU" sz="2400" dirty="0">
                <a:solidFill>
                  <a:schemeClr val="bg1"/>
                </a:solidFill>
              </a:rPr>
              <a:t> – IP </a:t>
            </a:r>
            <a:r>
              <a:rPr lang="hu-HU" altLang="hu-HU" sz="2400" dirty="0" smtClean="0">
                <a:solidFill>
                  <a:schemeClr val="bg1"/>
                </a:solidFill>
              </a:rPr>
              <a:t>n</a:t>
            </a:r>
            <a:r>
              <a:rPr lang="hu-HU" altLang="hu-HU" sz="2400" dirty="0">
                <a:solidFill>
                  <a:schemeClr val="bg1"/>
                </a:solidFill>
              </a:rPr>
              <a:t> P       </a:t>
            </a:r>
            <a:br>
              <a:rPr lang="hu-HU" altLang="hu-HU" sz="2400" dirty="0">
                <a:solidFill>
                  <a:schemeClr val="bg1"/>
                </a:solidFill>
              </a:rPr>
            </a:br>
            <a:r>
              <a:rPr lang="hu-HU" altLang="hu-HU" sz="2400" dirty="0" smtClean="0">
                <a:solidFill>
                  <a:schemeClr val="bg1"/>
                </a:solidFill>
              </a:rPr>
              <a:t>		   </a:t>
            </a:r>
            <a:r>
              <a:rPr lang="hu-HU" altLang="hu-HU" sz="2800" b="1" dirty="0">
                <a:solidFill>
                  <a:srgbClr val="002060"/>
                </a:solidFill>
              </a:rPr>
              <a:t>IPv6  </a:t>
            </a:r>
            <a:r>
              <a:rPr lang="hu-HU" altLang="hu-HU" sz="2400" b="1" dirty="0" smtClean="0">
                <a:solidFill>
                  <a:srgbClr val="002060"/>
                </a:solidFill>
              </a:rPr>
              <a:t> </a:t>
            </a:r>
            <a:r>
              <a:rPr lang="hu-HU" altLang="hu-HU" sz="2400" b="1" dirty="0" err="1" smtClean="0">
                <a:solidFill>
                  <a:srgbClr val="002060"/>
                </a:solidFill>
              </a:rPr>
              <a:t>tulajdonságai</a:t>
            </a:r>
            <a:r>
              <a:rPr lang="hu-HU" altLang="hu-HU" sz="2400" dirty="0" err="1" smtClean="0">
                <a:solidFill>
                  <a:schemeClr val="bg1"/>
                </a:solidFill>
              </a:rPr>
              <a:t>ext</a:t>
            </a:r>
            <a:r>
              <a:rPr lang="hu-HU" altLang="hu-HU" sz="2400" dirty="0" smtClean="0">
                <a:solidFill>
                  <a:schemeClr val="bg1"/>
                </a:solidFill>
              </a:rPr>
              <a:t> </a:t>
            </a:r>
            <a:r>
              <a:rPr lang="hu-HU" altLang="hu-HU" sz="2400" dirty="0" err="1">
                <a:solidFill>
                  <a:schemeClr val="bg1"/>
                </a:solidFill>
              </a:rPr>
              <a:t>generation</a:t>
            </a:r>
            <a:r>
              <a:rPr lang="hu-HU" altLang="hu-HU" sz="2400" dirty="0">
                <a:solidFill>
                  <a:schemeClr val="bg1"/>
                </a:solidFill>
              </a:rPr>
              <a:t>) jellemzői</a:t>
            </a:r>
            <a:endParaRPr lang="en-US" altLang="hu-HU" sz="2400" dirty="0">
              <a:solidFill>
                <a:schemeClr val="bg1"/>
              </a:solidFill>
            </a:endParaRPr>
          </a:p>
        </p:txBody>
      </p:sp>
      <p:sp>
        <p:nvSpPr>
          <p:cNvPr id="5734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57338"/>
            <a:ext cx="8153400" cy="48117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1" u="sng" dirty="0"/>
              <a:t>Integrált mobilitás</a:t>
            </a:r>
            <a:endParaRPr lang="hu-HU" altLang="hu-HU" sz="1800" b="1" dirty="0"/>
          </a:p>
          <a:p>
            <a:pPr>
              <a:lnSpc>
                <a:spcPct val="80000"/>
              </a:lnSpc>
            </a:pPr>
            <a:r>
              <a:rPr lang="hu-HU" altLang="hu-HU" sz="1800" b="1" dirty="0"/>
              <a:t>A mobil felhasználók a hagyományos beszédátvitel mellett más kommunikációs csatornát is igénybe kívánnak venni , ezt pedig célszerű IP alapon megvalósítani. Erre dolgozta ki az IETF a Mobil IP protokollt (</a:t>
            </a:r>
            <a:r>
              <a:rPr lang="hu-HU" altLang="hu-HU" sz="1800" b="1" dirty="0" err="1"/>
              <a:t>Mobility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support</a:t>
            </a:r>
            <a:r>
              <a:rPr lang="hu-HU" altLang="hu-HU" sz="1800" b="1" dirty="0"/>
              <a:t> </a:t>
            </a:r>
            <a:r>
              <a:rPr lang="hu-HU" altLang="hu-HU" sz="1800" b="1" dirty="0" err="1"/>
              <a:t>in</a:t>
            </a:r>
            <a:r>
              <a:rPr lang="hu-HU" altLang="hu-HU" sz="1800" b="1" dirty="0"/>
              <a:t> IPv6, RFC3775), amely alkalmas mobil eszközök mozgásának IP rétegbeli kezelésére. Bizonyos esetekben egy alhálózat is változtathatja helyét, ennek kezelésével is foglalkozik az IETF Network </a:t>
            </a:r>
            <a:r>
              <a:rPr lang="hu-HU" altLang="hu-HU" sz="1800" b="1" dirty="0" err="1"/>
              <a:t>Mobility</a:t>
            </a:r>
            <a:r>
              <a:rPr lang="hu-HU" altLang="hu-HU" sz="1800" b="1" dirty="0"/>
              <a:t> csoportja. </a:t>
            </a:r>
            <a:endParaRPr lang="hu-HU" altLang="hu-HU" sz="1800" b="1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hu-HU" altLang="hu-HU" sz="1800" b="1" u="sng" dirty="0"/>
              <a:t>Integrált biztonság</a:t>
            </a:r>
            <a:endParaRPr lang="hu-HU" altLang="hu-HU" sz="1800" b="1" dirty="0"/>
          </a:p>
          <a:p>
            <a:pPr>
              <a:lnSpc>
                <a:spcPct val="80000"/>
              </a:lnSpc>
            </a:pPr>
            <a:r>
              <a:rPr lang="hu-HU" altLang="hu-HU" sz="1800" b="1" dirty="0"/>
              <a:t>Az IPv4-ben már bevezették az </a:t>
            </a:r>
            <a:r>
              <a:rPr lang="hu-HU" altLang="hu-HU" sz="1800" b="1" dirty="0" err="1"/>
              <a:t>IPSec-et</a:t>
            </a:r>
            <a:r>
              <a:rPr lang="hu-HU" altLang="hu-HU" sz="1800" b="1" dirty="0"/>
              <a:t>, amely a hálózati rétegben működött. Azonban egy sor probléma felmerült: átjárás a NAT-okon, az egész IP csomagot titkosítsák-e vagy csak a csomagban lévő információt, tördelési és teljesítményi kérdések. Emiatt nagykiterjedésű IPv4 hálózatban alig használják.</a:t>
            </a:r>
          </a:p>
          <a:p>
            <a:pPr>
              <a:lnSpc>
                <a:spcPct val="80000"/>
              </a:lnSpc>
            </a:pPr>
            <a:r>
              <a:rPr lang="hu-HU" altLang="hu-HU" sz="1800" b="1" dirty="0"/>
              <a:t>Az IPv6-ban az </a:t>
            </a:r>
            <a:r>
              <a:rPr lang="hu-HU" altLang="hu-HU" sz="1800" b="1" dirty="0" err="1"/>
              <a:t>IPSec</a:t>
            </a:r>
            <a:r>
              <a:rPr lang="hu-HU" altLang="hu-HU" sz="1800" b="1" dirty="0"/>
              <a:t> annak szerves része, minden implementációjában tartalmaznia kell. A kiegészítő fejlécek közül a hitelesítési fejléc  és a beágyazási-biztonsági opciók fejrésze az, ami a biztonsági kérdések megoldására szolgál. Ezek közül csak az utóbbit (ESP) kell kötelezően megvalósítani, az előző opcionális, ugyanis az </a:t>
            </a:r>
            <a:r>
              <a:rPr lang="hu-HU" altLang="hu-HU" sz="1800" b="1" dirty="0" err="1"/>
              <a:t>ESP-vel</a:t>
            </a:r>
            <a:r>
              <a:rPr lang="hu-HU" altLang="hu-HU" sz="1800" b="1" dirty="0"/>
              <a:t> megvalósítható az adatok integritásának ellenőrzése, mely a legtöbb esetben kielégítő.</a:t>
            </a:r>
            <a:endParaRPr lang="en-US" alt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40046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8C74-1519-4349-B81C-94F11A4D5691}" type="datetime1">
              <a:rPr lang="hu-HU" altLang="hu-HU"/>
              <a:pPr/>
              <a:t>2015.02.20.</a:t>
            </a:fld>
            <a:endParaRPr lang="hu-HU" altLang="hu-HU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altLang="hu-HU"/>
              <a:t>IPv6</a:t>
            </a:r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2F400-164B-4FBE-A331-7BB0CB086F3E}" type="slidenum">
              <a:rPr lang="hu-HU" altLang="hu-HU"/>
              <a:pPr/>
              <a:t>49</a:t>
            </a:fld>
            <a:endParaRPr lang="hu-HU" altLang="hu-HU"/>
          </a:p>
        </p:txBody>
      </p:sp>
      <p:sp>
        <p:nvSpPr>
          <p:cNvPr id="51" name="Dátum helye 2"/>
          <p:cNvSpPr txBox="1">
            <a:spLocks noGrp="1"/>
          </p:cNvSpPr>
          <p:nvPr/>
        </p:nvSpPr>
        <p:spPr bwMode="auto">
          <a:xfrm>
            <a:off x="533400" y="6518275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fld id="{BBED2769-ADA2-4F09-A67A-E4929BF25BEC}" type="datetime1">
              <a:rPr lang="en-US" sz="1400">
                <a:solidFill>
                  <a:schemeClr val="tx1"/>
                </a:solidFill>
                <a:latin typeface="+mn-lt"/>
              </a:rPr>
              <a:pPr algn="l">
                <a:defRPr/>
              </a:pPr>
              <a:t>2/20/2015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2" name="Élőláb helye 3"/>
          <p:cNvSpPr txBox="1">
            <a:spLocks noGrp="1"/>
          </p:cNvSpPr>
          <p:nvPr/>
        </p:nvSpPr>
        <p:spPr bwMode="auto">
          <a:xfrm>
            <a:off x="3048000" y="6518275"/>
            <a:ext cx="2895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u-HU" sz="1400">
                <a:solidFill>
                  <a:schemeClr val="tx1"/>
                </a:solidFill>
                <a:latin typeface="+mn-lt"/>
              </a:rPr>
              <a:t>Internet</a:t>
            </a:r>
          </a:p>
        </p:txBody>
      </p:sp>
      <p:sp>
        <p:nvSpPr>
          <p:cNvPr id="53" name="Dia számának helye 4"/>
          <p:cNvSpPr txBox="1">
            <a:spLocks noGrp="1"/>
          </p:cNvSpPr>
          <p:nvPr/>
        </p:nvSpPr>
        <p:spPr bwMode="auto">
          <a:xfrm>
            <a:off x="6538913" y="6521450"/>
            <a:ext cx="2133600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0625BDE-0166-4DE8-A10A-C4DF780489FD}" type="slidenum">
              <a:rPr lang="hu-HU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49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46146" name="Group 2"/>
          <p:cNvGraphicFramePr>
            <a:graphicFrameLocks noGrp="1"/>
          </p:cNvGraphicFramePr>
          <p:nvPr/>
        </p:nvGraphicFramePr>
        <p:xfrm>
          <a:off x="539750" y="1700213"/>
          <a:ext cx="8135938" cy="4608514"/>
        </p:xfrm>
        <a:graphic>
          <a:graphicData uri="http://schemas.openxmlformats.org/drawingml/2006/table">
            <a:tbl>
              <a:tblPr/>
              <a:tblGrid>
                <a:gridCol w="2763838"/>
                <a:gridCol w="3316287"/>
                <a:gridCol w="942975"/>
                <a:gridCol w="1112838"/>
              </a:tblGrid>
              <a:tr h="495300">
                <a:tc>
                  <a:txBody>
                    <a:bodyPr/>
                    <a:lstStyle/>
                    <a:p>
                      <a:pPr marL="555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Tulajdonságok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jellemzőik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IPv6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55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IPv4</a:t>
                      </a: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39999"/>
                      </a:srgbClr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Kapcsolatnélküli datagram szolgáltatás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egyszerű, megbízható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igen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Igen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Univerzális címzési koncepció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strukturált, különböző típusokra és célokra alkalmazható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fejlett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Szegényes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Rugalmasabb fejléc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bővíthetőség, teljesítmény növelése 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igen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Nem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Minőségi szolgáltatás (QoS)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prioritások meghatározása, folyamat­­címke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fejlett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Szegényes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Integrált mobilitás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barangolás támogatása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igen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Nem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Integrált biztonság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azonosítás, kódolás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igen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Nem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Hálózatmenedzsment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automatikus konfiguráció 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igen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556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Nem</a:t>
                      </a:r>
                      <a:endParaRPr kumimoji="0" lang="hu-H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516" name="Rectangle 49"/>
          <p:cNvSpPr>
            <a:spLocks noChangeArrowheads="1"/>
          </p:cNvSpPr>
          <p:nvPr/>
        </p:nvSpPr>
        <p:spPr bwMode="auto">
          <a:xfrm>
            <a:off x="0" y="4799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hu-HU"/>
          </a:p>
        </p:txBody>
      </p:sp>
      <p:sp>
        <p:nvSpPr>
          <p:cNvPr id="646194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664"/>
            <a:ext cx="7467600" cy="1012974"/>
          </a:xfrm>
        </p:spPr>
        <p:txBody>
          <a:bodyPr/>
          <a:lstStyle/>
          <a:p>
            <a:pPr algn="ctr"/>
            <a:r>
              <a:rPr lang="hu-HU" altLang="hu-H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  IPv4 és IPv6 összehasonlítása</a:t>
            </a:r>
            <a:r>
              <a:rPr lang="hu-HU" altLang="hu-HU" sz="1800" dirty="0">
                <a:solidFill>
                  <a:schemeClr val="bg1"/>
                </a:solidFill>
              </a:rPr>
              <a:t/>
            </a:r>
            <a:br>
              <a:rPr lang="hu-HU" altLang="hu-HU" sz="1800" dirty="0">
                <a:solidFill>
                  <a:schemeClr val="bg1"/>
                </a:solidFill>
              </a:rPr>
            </a:br>
            <a:r>
              <a:rPr lang="hu-HU" altLang="hu-HU" sz="2000" dirty="0">
                <a:solidFill>
                  <a:schemeClr val="bg1"/>
                </a:solidFill>
              </a:rPr>
              <a:t>Az IPv4 és </a:t>
            </a:r>
            <a:r>
              <a:rPr lang="hu-HU" altLang="hu-HU" sz="2000" dirty="0" smtClean="0">
                <a:solidFill>
                  <a:schemeClr val="bg1"/>
                </a:solidFill>
              </a:rPr>
              <a:t>összehasonlítás.</a:t>
            </a:r>
            <a:endParaRPr lang="en-US" alt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A0D4D9-8691-496E-AF08-FA2D908913F0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C52E9-2A27-4876-969A-59F9A583AB2A}" type="slidenum">
              <a:rPr lang="hu-HU"/>
              <a:pPr>
                <a:defRPr/>
              </a:pPr>
              <a:t>5</a:t>
            </a:fld>
            <a:endParaRPr lang="hu-HU"/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eaLnBrk="1" hangingPunct="1"/>
            <a:endParaRPr lang="hu-HU" altLang="hu-HU"/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539750" y="2492375"/>
            <a:ext cx="77724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>
              <a:defRPr/>
            </a:pPr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Az Internet története</a:t>
            </a:r>
            <a:endParaRPr lang="en-GB" sz="44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40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FIRST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962AD-2340-4136-9071-487F7F1FBD9B}" type="slidenum">
              <a:rPr lang="hu-HU" smtClean="0"/>
              <a:pPr>
                <a:defRPr/>
              </a:pPr>
              <a:t>50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1691680" y="1074510"/>
            <a:ext cx="55446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Out </a:t>
            </a:r>
            <a:r>
              <a:rPr lang="en-US" dirty="0"/>
              <a:t>of entire Human population which is about </a:t>
            </a:r>
            <a:r>
              <a:rPr lang="en-US" b="1" dirty="0"/>
              <a:t>7.1 Billion,</a:t>
            </a:r>
            <a:r>
              <a:rPr lang="en-US" dirty="0"/>
              <a:t> </a:t>
            </a:r>
            <a:r>
              <a:rPr lang="en-US" b="1" dirty="0"/>
              <a:t>4.3 Billion people</a:t>
            </a:r>
            <a:r>
              <a:rPr lang="en-US" dirty="0"/>
              <a:t> (4.354 billion approx.) used internet in 2013 with Asia housing nearly 40% of the above users. Below are the statistics reading users.</a:t>
            </a:r>
            <a:br>
              <a:rPr lang="en-US" dirty="0"/>
            </a:br>
            <a:r>
              <a:rPr lang="en-US" b="1" dirty="0"/>
              <a:t>4.354 Billion</a:t>
            </a:r>
            <a:r>
              <a:rPr lang="en-US" dirty="0"/>
              <a:t> - Active internet users.</a:t>
            </a:r>
          </a:p>
          <a:p>
            <a:r>
              <a:rPr lang="en-US" b="1" dirty="0"/>
              <a:t>5.854 Billion</a:t>
            </a:r>
            <a:r>
              <a:rPr lang="en-US" dirty="0"/>
              <a:t> - Total Cellular users in the world. </a:t>
            </a:r>
          </a:p>
          <a:p>
            <a:r>
              <a:rPr lang="en-US" b="1" dirty="0"/>
              <a:t>Desktop users</a:t>
            </a:r>
            <a:r>
              <a:rPr lang="en-US" dirty="0"/>
              <a:t> are about</a:t>
            </a:r>
            <a:r>
              <a:rPr lang="en-US" b="1" dirty="0"/>
              <a:t> 40.67%</a:t>
            </a:r>
            <a:r>
              <a:rPr lang="en-US" dirty="0"/>
              <a:t> of the total active users.</a:t>
            </a:r>
          </a:p>
          <a:p>
            <a:r>
              <a:rPr lang="en-US" b="1" dirty="0"/>
              <a:t>Tablet users</a:t>
            </a:r>
            <a:r>
              <a:rPr lang="en-US" dirty="0"/>
              <a:t> (Tablets, Tabs, Palmtops etc. . users) =</a:t>
            </a:r>
            <a:r>
              <a:rPr lang="en-US" b="1" dirty="0"/>
              <a:t> 21.10%.</a:t>
            </a:r>
            <a:endParaRPr lang="en-US" dirty="0"/>
          </a:p>
          <a:p>
            <a:r>
              <a:rPr lang="en-US" b="1" dirty="0"/>
              <a:t>Mobile users</a:t>
            </a:r>
            <a:r>
              <a:rPr lang="en-US" dirty="0"/>
              <a:t> (Smartphone and other handheld device users) = </a:t>
            </a:r>
            <a:r>
              <a:rPr lang="en-US" b="1" dirty="0"/>
              <a:t>38.23%.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23728" y="83671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World-wide Internet Usage Facts and Statistics - 2013</a:t>
            </a:r>
          </a:p>
        </p:txBody>
      </p:sp>
    </p:spTree>
    <p:extLst>
      <p:ext uri="{BB962C8B-B14F-4D97-AF65-F5344CB8AC3E}">
        <p14:creationId xmlns:p14="http://schemas.microsoft.com/office/powerpoint/2010/main" val="24354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FIRST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962AD-2340-4136-9071-487F7F1FBD9B}" type="slidenum">
              <a:rPr lang="hu-HU" smtClean="0"/>
              <a:pPr>
                <a:defRPr/>
              </a:pPr>
              <a:t>51</a:t>
            </a:fld>
            <a:endParaRPr lang="hu-HU"/>
          </a:p>
        </p:txBody>
      </p:sp>
      <p:pic>
        <p:nvPicPr>
          <p:cNvPr id="3074" name="Picture 2" descr="Graph showing the devices used to access internet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30480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619672" y="836712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World-wide Internet Usage Facts and Statistics - 2013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35596" y="465313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 matter of Fact, </a:t>
            </a:r>
            <a:r>
              <a:rPr lang="en-US" b="1" dirty="0"/>
              <a:t>Internet (www) </a:t>
            </a:r>
            <a:r>
              <a:rPr lang="en-US" dirty="0"/>
              <a:t>has </a:t>
            </a:r>
            <a:r>
              <a:rPr lang="en-US" b="1" dirty="0"/>
              <a:t>grown exponentially</a:t>
            </a:r>
            <a:r>
              <a:rPr lang="en-US" dirty="0"/>
              <a:t> and is still growing at a rate which cannot be imagined. Day by day the number of people accessing Internet from their </a:t>
            </a:r>
            <a:r>
              <a:rPr lang="en-US" b="1" dirty="0"/>
              <a:t>Desktops</a:t>
            </a:r>
            <a:r>
              <a:rPr lang="en-US" dirty="0"/>
              <a:t> and</a:t>
            </a:r>
            <a:r>
              <a:rPr lang="en-US" b="1" dirty="0"/>
              <a:t> Mobile devices</a:t>
            </a:r>
            <a:r>
              <a:rPr lang="en-US" dirty="0"/>
              <a:t> (Tablets, Smartphones, Laptops etc. . .) is increasing at a rapid pace due to </a:t>
            </a:r>
            <a:r>
              <a:rPr lang="en-US" b="1" dirty="0"/>
              <a:t>Technological Innovations.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53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FIRST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962AD-2340-4136-9071-487F7F1FBD9B}" type="slidenum">
              <a:rPr lang="hu-HU" smtClean="0"/>
              <a:pPr>
                <a:defRPr/>
              </a:pPr>
              <a:t>52</a:t>
            </a:fld>
            <a:endParaRPr lang="hu-HU"/>
          </a:p>
        </p:txBody>
      </p:sp>
      <p:pic>
        <p:nvPicPr>
          <p:cNvPr id="1028" name="Picture 4" descr="Internet language usage statistics in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13690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FIRST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962AD-2340-4136-9071-487F7F1FBD9B}" type="slidenum">
              <a:rPr lang="hu-HU" smtClean="0"/>
              <a:pPr>
                <a:defRPr/>
              </a:pPr>
              <a:t>53</a:t>
            </a:fld>
            <a:endParaRPr lang="hu-HU"/>
          </a:p>
        </p:txBody>
      </p:sp>
      <p:pic>
        <p:nvPicPr>
          <p:cNvPr id="2050" name="Picture 2" descr="Internet browser usage statistics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92696"/>
            <a:ext cx="844887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42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2150"/>
            <a:ext cx="9144000" cy="475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A03C99-5631-48DC-B843-24DFE3B55F30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AE254-67AA-4823-9A39-728E30C41143}" type="slidenum">
              <a:rPr lang="hu-HU"/>
              <a:pPr>
                <a:defRPr/>
              </a:pPr>
              <a:t>55</a:t>
            </a:fld>
            <a:endParaRPr lang="hu-HU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6250"/>
            <a:ext cx="8153400" cy="895350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NGN - </a:t>
            </a:r>
            <a:r>
              <a:rPr lang="hu-HU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Next</a:t>
            </a:r>
            <a:r>
              <a:rPr lang="hu-H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Generation</a:t>
            </a:r>
            <a:r>
              <a:rPr lang="hu-H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Network</a:t>
            </a: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172075"/>
          </a:xfrm>
          <a:noFill/>
        </p:spPr>
        <p:txBody>
          <a:bodyPr/>
          <a:lstStyle/>
          <a:p>
            <a:pPr marL="363538" indent="-307975" eaLnBrk="1" hangingPunct="1">
              <a:spcBef>
                <a:spcPct val="10000"/>
              </a:spcBef>
            </a:pPr>
            <a:r>
              <a:rPr lang="hu-HU" altLang="en-US" sz="2400" b="1" dirty="0" smtClean="0"/>
              <a:t>Az IP alapú hálózatok képesek beteljesíteni a hálózati konvergenciát, s a korábbi hálózatok egyetlen hálózatba összevonhatók.</a:t>
            </a:r>
          </a:p>
          <a:p>
            <a:pPr marL="363538" indent="-307975" eaLnBrk="1" hangingPunct="1">
              <a:spcBef>
                <a:spcPct val="10000"/>
              </a:spcBef>
            </a:pPr>
            <a:r>
              <a:rPr lang="hu-HU" altLang="en-US" sz="2400" b="1" dirty="0" smtClean="0"/>
              <a:t>Ennek első jelei - a </a:t>
            </a:r>
            <a:r>
              <a:rPr lang="hu-HU" altLang="en-US" sz="2400" b="1" dirty="0" err="1" smtClean="0"/>
              <a:t>Skype</a:t>
            </a:r>
            <a:r>
              <a:rPr lang="hu-HU" altLang="en-US" sz="2400" b="1" dirty="0" smtClean="0"/>
              <a:t> sikerében érhetők tetten</a:t>
            </a:r>
          </a:p>
          <a:p>
            <a:pPr marL="363538" indent="-307975" eaLnBrk="1" hangingPunct="1">
              <a:spcBef>
                <a:spcPct val="10000"/>
              </a:spcBef>
            </a:pPr>
            <a:r>
              <a:rPr lang="hu-HU" altLang="en-US" sz="2400" b="1" dirty="0" smtClean="0"/>
              <a:t>Ezen új típusú hálózat kapcsoló elemei az ún. </a:t>
            </a:r>
            <a:r>
              <a:rPr lang="hu-HU" altLang="en-US" sz="2400" b="1" dirty="0" err="1" smtClean="0"/>
              <a:t>Soft-switchek</a:t>
            </a:r>
            <a:r>
              <a:rPr lang="hu-HU" altLang="en-US" sz="2400" b="1" dirty="0" smtClean="0"/>
              <a:t> lesznek, amelyek a Moore törvény szerint alkalmasak a csomagokban érkező beszédjelek valós idejű </a:t>
            </a:r>
            <a:r>
              <a:rPr lang="hu-HU" altLang="en-US" sz="2400" b="1" dirty="0" err="1" smtClean="0"/>
              <a:t>idejü</a:t>
            </a:r>
            <a:r>
              <a:rPr lang="hu-HU" altLang="en-US" sz="2400" b="1" dirty="0" smtClean="0"/>
              <a:t> irányítására.</a:t>
            </a:r>
          </a:p>
          <a:p>
            <a:pPr marL="363538" indent="-307975" eaLnBrk="1" hangingPunct="1">
              <a:spcBef>
                <a:spcPct val="10000"/>
              </a:spcBef>
            </a:pPr>
            <a:r>
              <a:rPr lang="hu-HU" altLang="en-US" sz="2400" b="1" dirty="0" smtClean="0"/>
              <a:t>Ezen új elvű hálózatokat hívják </a:t>
            </a:r>
            <a:r>
              <a:rPr lang="hu-HU" altLang="en-US" sz="2400" b="1" dirty="0" err="1" smtClean="0"/>
              <a:t>NGN-nek</a:t>
            </a:r>
            <a:r>
              <a:rPr lang="hu-HU" altLang="en-US" sz="2400" b="1" dirty="0" smtClean="0"/>
              <a:t>. </a:t>
            </a:r>
          </a:p>
          <a:p>
            <a:pPr marL="363538" indent="-307975" eaLnBrk="1" hangingPunct="1">
              <a:spcBef>
                <a:spcPct val="10000"/>
              </a:spcBef>
            </a:pPr>
            <a:r>
              <a:rPr lang="hu-HU" altLang="en-US" sz="2400" b="1" dirty="0" smtClean="0"/>
              <a:t>Jellemzőjük, hogy lényegesen rugalmasabbak, üzemeltetésük olcsóbb</a:t>
            </a:r>
          </a:p>
          <a:p>
            <a:pPr marL="363538" indent="-307975" eaLnBrk="1" hangingPunct="1">
              <a:spcBef>
                <a:spcPct val="10000"/>
              </a:spcBef>
            </a:pPr>
            <a:r>
              <a:rPr lang="hu-HU" altLang="en-US" sz="2400" b="1" dirty="0" smtClean="0"/>
              <a:t>Megindul az átállás az NGN filozófiájú hálózatok irányába - British Telecom  2012 év végéig 16 különböző funkciójú hálózatát egyetlen NGN hálózattal helyettesíti</a:t>
            </a: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670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8D38CED-5C7B-46E2-A93A-A9B2D6D6B886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7467C-5B10-4A71-8EA6-80C1BC221286}" type="slidenum">
              <a:rPr lang="hu-HU"/>
              <a:pPr>
                <a:defRPr/>
              </a:pPr>
              <a:t>56</a:t>
            </a:fld>
            <a:endParaRPr lang="hu-HU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z="3600" smtClean="0">
                <a:solidFill>
                  <a:srgbClr val="0032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Konvergencia</a:t>
            </a:r>
            <a:endParaRPr lang="en-US" sz="3600" smtClean="0">
              <a:solidFill>
                <a:srgbClr val="00329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58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23385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49275"/>
            <a:ext cx="8153400" cy="576263"/>
          </a:xfrm>
        </p:spPr>
        <p:txBody>
          <a:bodyPr/>
          <a:lstStyle/>
          <a:p>
            <a:pPr algn="r" eaLnBrk="1" hangingPunct="1"/>
            <a:r>
              <a:rPr lang="hu-HU" altLang="hu-HU" smtClean="0">
                <a:solidFill>
                  <a:schemeClr val="bg1"/>
                </a:solidFill>
              </a:rPr>
              <a:t>Új generációs hálózatok( NGN )</a:t>
            </a:r>
            <a:endParaRPr lang="en-US" altLang="hu-HU" smtClean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 hangingPunct="1"/>
            <a:r>
              <a:rPr lang="hu-HU" altLang="hu-HU" sz="2400" smtClean="0"/>
              <a:t>Világosan látni kell, hogy az NGN a szolgáltatói hálózatok új generációját jelenti, mely abból az eszközparkból építkezik és azt a protokollt használja, mint az Internet, de célja továbbra is a hálózaton nyújtott szolgáltatásokra előfizető felhasználók kiszolgálása, tehát garantált szolgáltatásminőséggel, magas rendelkezésre állással nyújtja a szolgáltatásokat. </a:t>
            </a:r>
          </a:p>
          <a:p>
            <a:pPr indent="0" eaLnBrk="1" hangingPunct="1"/>
            <a:r>
              <a:rPr lang="hu-HU" altLang="hu-HU" sz="2400" smtClean="0"/>
              <a:t>Elképzelhető, hogy az NGN elterjedése visszahat az Internetre is és megindul egy NGI (Next Generation Internet) kiépülése, azonban az NGN témakörébe szigorúan csak a „walled garden” jelleggel megvalósított szolgáltatói hálózatok tartoznak bele. </a:t>
            </a:r>
            <a:endParaRPr lang="en-US" altLang="hu-HU" sz="2400" smtClean="0"/>
          </a:p>
        </p:txBody>
      </p:sp>
    </p:spTree>
    <p:extLst>
      <p:ext uri="{BB962C8B-B14F-4D97-AF65-F5344CB8AC3E}">
        <p14:creationId xmlns:p14="http://schemas.microsoft.com/office/powerpoint/2010/main" val="7513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471988" y="6542088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rgbClr val="000066"/>
              </a:solidFill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755650" y="476250"/>
            <a:ext cx="770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hu-HU" b="1">
                <a:solidFill>
                  <a:schemeClr val="bg1"/>
                </a:solidFill>
              </a:rPr>
              <a:t>   </a:t>
            </a:r>
            <a:r>
              <a:rPr lang="hu-HU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lang="hu-H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NGN definiciója-ITU</a:t>
            </a:r>
            <a:r>
              <a:rPr lang="hu-HU" sz="240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68313" y="1700213"/>
            <a:ext cx="83518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hu-HU" sz="2200" b="1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hu-HU" sz="2200">
                <a:solidFill>
                  <a:schemeClr val="tx1"/>
                </a:solidFill>
                <a:latin typeface="Arial" pitchFamily="34" charset="0"/>
              </a:rPr>
              <a:t>.</a:t>
            </a:r>
          </a:p>
          <a:p>
            <a:pPr>
              <a:spcBef>
                <a:spcPct val="10000"/>
              </a:spcBef>
              <a:defRPr/>
            </a:pPr>
            <a:r>
              <a:rPr lang="hu-HU" sz="2200" b="1">
                <a:solidFill>
                  <a:schemeClr val="tx1"/>
                </a:solidFill>
                <a:latin typeface="Arial CE" charset="-18"/>
              </a:rPr>
              <a:t>Az</a:t>
            </a:r>
            <a:r>
              <a:rPr lang="en-US" sz="2200" b="1">
                <a:solidFill>
                  <a:schemeClr val="tx1"/>
                </a:solidFill>
                <a:latin typeface="Arial CE" charset="-18"/>
              </a:rPr>
              <a:t> ITU NGN </a:t>
            </a:r>
            <a:r>
              <a:rPr lang="hu-HU" sz="2200" b="1">
                <a:solidFill>
                  <a:schemeClr val="tx1"/>
                </a:solidFill>
                <a:latin typeface="Arial CE" charset="-18"/>
              </a:rPr>
              <a:t>fogalma</a:t>
            </a:r>
            <a:r>
              <a:rPr lang="en-US" sz="2200" b="1">
                <a:solidFill>
                  <a:schemeClr val="tx1"/>
                </a:solidFill>
                <a:latin typeface="Arial CE" charset="-18"/>
              </a:rPr>
              <a:t> </a:t>
            </a:r>
            <a:r>
              <a:rPr lang="hu-HU" sz="2200" b="1">
                <a:solidFill>
                  <a:schemeClr val="tx1"/>
                </a:solidFill>
                <a:latin typeface="Arial CE" charset="-18"/>
              </a:rPr>
              <a:t>szerinti alapvető jellemzők</a:t>
            </a:r>
          </a:p>
          <a:p>
            <a:pPr>
              <a:spcBef>
                <a:spcPct val="10000"/>
              </a:spcBef>
              <a:buFontTx/>
              <a:buChar char="•"/>
              <a:defRPr/>
            </a:pPr>
            <a:r>
              <a:rPr lang="hu-HU" sz="2200">
                <a:solidFill>
                  <a:schemeClr val="tx1"/>
                </a:solidFill>
                <a:latin typeface="Arial CE" charset="-18"/>
              </a:rPr>
              <a:t> csomag-alapú átviteli mechanizmus alkalmazása</a:t>
            </a:r>
            <a:r>
              <a:rPr lang="en-US" sz="2200">
                <a:solidFill>
                  <a:schemeClr val="tx1"/>
                </a:solidFill>
                <a:latin typeface="Arial CE" charset="-18"/>
              </a:rPr>
              <a:t>; </a:t>
            </a:r>
            <a:endParaRPr lang="hu-HU" sz="2200">
              <a:solidFill>
                <a:schemeClr val="tx1"/>
              </a:solidFill>
              <a:latin typeface="Arial CE" charset="-18"/>
            </a:endParaRPr>
          </a:p>
          <a:p>
            <a:pPr>
              <a:spcBef>
                <a:spcPct val="10000"/>
              </a:spcBef>
              <a:buFontTx/>
              <a:buChar char="•"/>
              <a:defRPr/>
            </a:pPr>
            <a:r>
              <a:rPr lang="hu-HU" sz="2200">
                <a:solidFill>
                  <a:schemeClr val="tx1"/>
                </a:solidFill>
                <a:latin typeface="Arial CE" charset="-18"/>
              </a:rPr>
              <a:t> a szolgáltatásnyújtás</a:t>
            </a:r>
            <a:r>
              <a:rPr lang="en-US" sz="2200">
                <a:solidFill>
                  <a:schemeClr val="tx1"/>
                </a:solidFill>
                <a:latin typeface="Arial CE" charset="-18"/>
              </a:rPr>
              <a:t> </a:t>
            </a:r>
            <a:r>
              <a:rPr lang="hu-HU" sz="2200">
                <a:solidFill>
                  <a:schemeClr val="tx1"/>
                </a:solidFill>
                <a:latin typeface="Arial CE" charset="-18"/>
              </a:rPr>
              <a:t>és a hálózati hozzáférés szétválasztása</a:t>
            </a:r>
            <a:r>
              <a:rPr lang="en-US" sz="2200">
                <a:solidFill>
                  <a:schemeClr val="tx1"/>
                </a:solidFill>
                <a:latin typeface="Arial CE" charset="-18"/>
              </a:rPr>
              <a:t>; </a:t>
            </a:r>
            <a:endParaRPr lang="hu-HU" sz="2200">
              <a:solidFill>
                <a:schemeClr val="tx1"/>
              </a:solidFill>
              <a:latin typeface="Arial CE" charset="-18"/>
            </a:endParaRPr>
          </a:p>
          <a:p>
            <a:pPr>
              <a:spcBef>
                <a:spcPct val="10000"/>
              </a:spcBef>
              <a:buFontTx/>
              <a:buChar char="•"/>
              <a:defRPr/>
            </a:pPr>
            <a:r>
              <a:rPr lang="hu-HU" sz="2200">
                <a:solidFill>
                  <a:schemeClr val="tx1"/>
                </a:solidFill>
                <a:latin typeface="Arial CE" charset="-18"/>
              </a:rPr>
              <a:t> növekvő módon</a:t>
            </a:r>
            <a:r>
              <a:rPr lang="en-US" sz="2200">
                <a:solidFill>
                  <a:schemeClr val="tx1"/>
                </a:solidFill>
                <a:latin typeface="Arial CE" charset="-18"/>
              </a:rPr>
              <a:t> </a:t>
            </a:r>
            <a:r>
              <a:rPr lang="hu-HU" sz="2200">
                <a:solidFill>
                  <a:schemeClr val="tx1"/>
                </a:solidFill>
                <a:latin typeface="Arial CE" charset="-18"/>
              </a:rPr>
              <a:t>szétválasztott</a:t>
            </a:r>
            <a:r>
              <a:rPr lang="en-US" sz="2200">
                <a:solidFill>
                  <a:schemeClr val="tx1"/>
                </a:solidFill>
                <a:latin typeface="Arial CE" charset="-18"/>
              </a:rPr>
              <a:t> </a:t>
            </a:r>
            <a:r>
              <a:rPr lang="hu-HU" sz="2200">
                <a:solidFill>
                  <a:schemeClr val="tx1"/>
                </a:solidFill>
                <a:latin typeface="Arial CE" charset="-18"/>
              </a:rPr>
              <a:t>vezérlési</a:t>
            </a:r>
            <a:r>
              <a:rPr lang="en-US" sz="2200">
                <a:solidFill>
                  <a:schemeClr val="tx1"/>
                </a:solidFill>
                <a:latin typeface="Arial CE" charset="-18"/>
              </a:rPr>
              <a:t> </a:t>
            </a:r>
            <a:r>
              <a:rPr lang="hu-HU" sz="2200">
                <a:solidFill>
                  <a:schemeClr val="tx1"/>
                </a:solidFill>
                <a:latin typeface="Arial CE" charset="-18"/>
              </a:rPr>
              <a:t>funkciók</a:t>
            </a:r>
            <a:r>
              <a:rPr lang="en-US" sz="2200">
                <a:solidFill>
                  <a:schemeClr val="tx1"/>
                </a:solidFill>
                <a:latin typeface="Arial CE" charset="-18"/>
              </a:rPr>
              <a:t> </a:t>
            </a:r>
            <a:r>
              <a:rPr lang="hu-HU" sz="2200">
                <a:solidFill>
                  <a:schemeClr val="tx1"/>
                </a:solidFill>
                <a:latin typeface="Arial CE" charset="-18"/>
              </a:rPr>
              <a:t>a hordozó  erőforrásokra</a:t>
            </a:r>
            <a:r>
              <a:rPr lang="en-US" sz="2200">
                <a:solidFill>
                  <a:schemeClr val="tx1"/>
                </a:solidFill>
                <a:latin typeface="Arial CE" charset="-18"/>
              </a:rPr>
              <a:t>; </a:t>
            </a:r>
            <a:endParaRPr lang="hu-HU" sz="2200">
              <a:solidFill>
                <a:schemeClr val="tx1"/>
              </a:solidFill>
              <a:latin typeface="Arial CE" charset="-18"/>
            </a:endParaRPr>
          </a:p>
          <a:p>
            <a:pPr>
              <a:spcBef>
                <a:spcPct val="10000"/>
              </a:spcBef>
              <a:buFontTx/>
              <a:buChar char="•"/>
              <a:defRPr/>
            </a:pPr>
            <a:r>
              <a:rPr lang="hu-HU" sz="2200">
                <a:solidFill>
                  <a:schemeClr val="tx1"/>
                </a:solidFill>
                <a:latin typeface="Arial CE" charset="-18"/>
              </a:rPr>
              <a:t> az általános mobilitás támogatása</a:t>
            </a:r>
            <a:r>
              <a:rPr lang="en-US" sz="2200">
                <a:solidFill>
                  <a:schemeClr val="tx1"/>
                </a:solidFill>
                <a:latin typeface="Arial CE" charset="-18"/>
              </a:rPr>
              <a:t>.</a:t>
            </a:r>
            <a:endParaRPr lang="hu-HU" sz="2200">
              <a:solidFill>
                <a:schemeClr val="tx1"/>
              </a:solidFill>
              <a:latin typeface="Arial CE" charset="-18"/>
            </a:endParaRPr>
          </a:p>
          <a:p>
            <a:pPr>
              <a:spcBef>
                <a:spcPct val="10000"/>
              </a:spcBef>
              <a:buFontTx/>
              <a:buChar char="•"/>
              <a:defRPr/>
            </a:pPr>
            <a:r>
              <a:rPr lang="hu-HU" sz="2200">
                <a:solidFill>
                  <a:schemeClr val="tx1"/>
                </a:solidFill>
                <a:latin typeface="Arial CE" charset="-18"/>
              </a:rPr>
              <a:t>QoS- minőségbiztosított</a:t>
            </a:r>
            <a:endParaRPr lang="en-US" sz="22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97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471988" y="6542088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rgbClr val="000066"/>
              </a:solidFill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7704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hu-HU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Az NGN jellemzői, előnyei</a:t>
            </a:r>
            <a:r>
              <a:rPr lang="hu-HU" sz="200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4213" y="1700213"/>
            <a:ext cx="7848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sz="2400">
                <a:latin typeface="Arial" panose="020B0604020202020204" pitchFamily="34" charset="0"/>
              </a:rPr>
              <a:t>IP alapú tartalomtovábbítás</a:t>
            </a:r>
          </a:p>
          <a:p>
            <a:pPr>
              <a:spcBef>
                <a:spcPct val="50000"/>
              </a:spcBef>
            </a:pPr>
            <a:r>
              <a:rPr lang="hu-HU" altLang="hu-HU" sz="2400">
                <a:latin typeface="Arial" panose="020B0604020202020204" pitchFamily="34" charset="0"/>
              </a:rPr>
              <a:t>Rugalmas szolgáltatási platform</a:t>
            </a:r>
          </a:p>
          <a:p>
            <a:pPr>
              <a:spcBef>
                <a:spcPct val="50000"/>
              </a:spcBef>
            </a:pPr>
            <a:r>
              <a:rPr lang="hu-HU" altLang="hu-HU" sz="2400">
                <a:latin typeface="Arial" panose="020B0604020202020204" pitchFamily="34" charset="0"/>
              </a:rPr>
              <a:t>Többfunkciós hozzáférési hálózat</a:t>
            </a:r>
          </a:p>
          <a:p>
            <a:pPr>
              <a:spcBef>
                <a:spcPct val="50000"/>
              </a:spcBef>
            </a:pPr>
            <a:r>
              <a:rPr lang="hu-HU" altLang="hu-HU" sz="2400">
                <a:latin typeface="Arial" panose="020B0604020202020204" pitchFamily="34" charset="0"/>
              </a:rPr>
              <a:t>Valódi szélessávú szolgáltatások </a:t>
            </a:r>
          </a:p>
          <a:p>
            <a:pPr>
              <a:spcBef>
                <a:spcPct val="50000"/>
              </a:spcBef>
            </a:pPr>
            <a:r>
              <a:rPr lang="hu-HU" altLang="hu-HU" sz="2400">
                <a:latin typeface="Arial" panose="020B0604020202020204" pitchFamily="34" charset="0"/>
              </a:rPr>
              <a:t>Hatékonyabb üzemeltetés</a:t>
            </a:r>
          </a:p>
          <a:p>
            <a:pPr>
              <a:spcBef>
                <a:spcPct val="50000"/>
              </a:spcBef>
            </a:pPr>
            <a:r>
              <a:rPr lang="hu-HU" altLang="hu-HU" sz="2400">
                <a:latin typeface="Arial" panose="020B0604020202020204" pitchFamily="34" charset="0"/>
              </a:rPr>
              <a:t>Egykapus kiszolgálás</a:t>
            </a:r>
          </a:p>
          <a:p>
            <a:pPr>
              <a:spcBef>
                <a:spcPct val="50000"/>
              </a:spcBef>
              <a:buFontTx/>
              <a:buNone/>
            </a:pPr>
            <a:endParaRPr lang="hu-HU" altLang="hu-HU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1E1114-EF61-46A4-8482-9E2FE8C366E8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B132D-025E-44E9-8C24-B252BC312808}" type="slidenum">
              <a:rPr lang="hu-HU"/>
              <a:pPr>
                <a:defRPr/>
              </a:pPr>
              <a:t>6</a:t>
            </a:fld>
            <a:endParaRPr lang="hu-HU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684213" y="2133600"/>
            <a:ext cx="7772400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en-GB" altLang="hu-HU" b="1">
                <a:solidFill>
                  <a:schemeClr val="tx1"/>
                </a:solidFill>
              </a:rPr>
              <a:t>1969</a:t>
            </a:r>
            <a:r>
              <a:rPr lang="en-GB" altLang="hu-HU">
                <a:solidFill>
                  <a:schemeClr val="tx1"/>
                </a:solidFill>
              </a:rPr>
              <a:t> - </a:t>
            </a:r>
            <a:r>
              <a:rPr lang="en-GB" altLang="hu-HU" b="1">
                <a:solidFill>
                  <a:schemeClr val="tx1"/>
                </a:solidFill>
              </a:rPr>
              <a:t>ARPANET hálózat elindul négy </a:t>
            </a:r>
            <a:r>
              <a:rPr lang="hu-HU" altLang="hu-HU" b="1">
                <a:solidFill>
                  <a:schemeClr val="tx1"/>
                </a:solidFill>
              </a:rPr>
              <a:t> </a:t>
            </a:r>
            <a:r>
              <a:rPr lang="en-GB" altLang="hu-HU" b="1">
                <a:solidFill>
                  <a:schemeClr val="tx1"/>
                </a:solidFill>
              </a:rPr>
              <a:t>egyetemen</a:t>
            </a:r>
            <a:r>
              <a:rPr lang="hu-HU" altLang="hu-HU" b="1">
                <a:solidFill>
                  <a:schemeClr val="tx1"/>
                </a:solidFill>
              </a:rPr>
              <a:t> az Egyesült Államokban</a:t>
            </a:r>
            <a:r>
              <a:rPr lang="en-GB" altLang="hu-HU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en-GB" altLang="hu-HU" b="1">
                <a:solidFill>
                  <a:schemeClr val="tx1"/>
                </a:solidFill>
              </a:rPr>
              <a:t>1971</a:t>
            </a:r>
            <a:r>
              <a:rPr lang="en-GB" altLang="hu-HU">
                <a:solidFill>
                  <a:schemeClr val="tx1"/>
                </a:solidFill>
              </a:rPr>
              <a:t> - </a:t>
            </a:r>
            <a:r>
              <a:rPr lang="en-GB" altLang="hu-HU" b="1">
                <a:solidFill>
                  <a:schemeClr val="tx1"/>
                </a:solidFill>
              </a:rPr>
              <a:t>23 számítógép kapcsolódik a hálózatra. </a:t>
            </a:r>
            <a:endParaRPr lang="hu-HU" altLang="hu-HU" b="1">
              <a:solidFill>
                <a:schemeClr val="tx1"/>
              </a:solidFill>
            </a:endParaRPr>
          </a:p>
          <a:p>
            <a:pPr lvl="1" algn="l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en-GB" altLang="hu-HU" b="1">
                <a:solidFill>
                  <a:schemeClr val="tx1"/>
                </a:solidFill>
              </a:rPr>
              <a:t>F</a:t>
            </a:r>
            <a:r>
              <a:rPr lang="hu-HU" altLang="hu-HU" b="1">
                <a:solidFill>
                  <a:schemeClr val="tx1"/>
                </a:solidFill>
              </a:rPr>
              <a:t>ő</a:t>
            </a:r>
            <a:r>
              <a:rPr lang="en-GB" altLang="hu-HU" b="1">
                <a:solidFill>
                  <a:schemeClr val="tx1"/>
                </a:solidFill>
              </a:rPr>
              <a:t> alkalmazás - e-mail,telnet, ftp.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en-GB" altLang="hu-HU" b="1">
                <a:solidFill>
                  <a:schemeClr val="tx1"/>
                </a:solidFill>
              </a:rPr>
              <a:t>1973</a:t>
            </a:r>
            <a:r>
              <a:rPr lang="en-GB" altLang="hu-HU">
                <a:solidFill>
                  <a:schemeClr val="tx1"/>
                </a:solidFill>
              </a:rPr>
              <a:t> - </a:t>
            </a:r>
            <a:r>
              <a:rPr lang="en-GB" altLang="hu-HU" b="1">
                <a:solidFill>
                  <a:schemeClr val="tx1"/>
                </a:solidFill>
              </a:rPr>
              <a:t>Els</a:t>
            </a:r>
            <a:r>
              <a:rPr lang="hu-HU" altLang="hu-HU" b="1">
                <a:solidFill>
                  <a:schemeClr val="tx1"/>
                </a:solidFill>
              </a:rPr>
              <a:t>ő</a:t>
            </a:r>
            <a:r>
              <a:rPr lang="en-GB" altLang="hu-HU" b="1">
                <a:solidFill>
                  <a:schemeClr val="tx1"/>
                </a:solidFill>
              </a:rPr>
              <a:t> nemzetközi kapcsolat</a:t>
            </a:r>
            <a:r>
              <a:rPr lang="hu-HU" altLang="hu-HU" b="1">
                <a:solidFill>
                  <a:schemeClr val="tx1"/>
                </a:solidFill>
              </a:rPr>
              <a:t> </a:t>
            </a:r>
            <a:r>
              <a:rPr lang="en-GB" altLang="hu-HU" b="1">
                <a:solidFill>
                  <a:schemeClr val="tx1"/>
                </a:solidFill>
              </a:rPr>
              <a:t>-</a:t>
            </a:r>
            <a:r>
              <a:rPr lang="hu-HU" altLang="hu-HU" b="1">
                <a:solidFill>
                  <a:schemeClr val="tx1"/>
                </a:solidFill>
              </a:rPr>
              <a:t> </a:t>
            </a:r>
            <a:r>
              <a:rPr lang="en-GB" altLang="hu-HU" b="1">
                <a:solidFill>
                  <a:schemeClr val="tx1"/>
                </a:solidFill>
              </a:rPr>
              <a:t>UCL</a:t>
            </a:r>
            <a:r>
              <a:rPr lang="hu-HU" altLang="hu-HU" b="1">
                <a:solidFill>
                  <a:schemeClr val="tx1"/>
                </a:solidFill>
              </a:rPr>
              <a:t>(UK)</a:t>
            </a:r>
            <a:r>
              <a:rPr lang="en-GB" altLang="hu-HU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en-GB" altLang="hu-HU" b="1">
                <a:solidFill>
                  <a:schemeClr val="tx1"/>
                </a:solidFill>
              </a:rPr>
              <a:t>1974-81</a:t>
            </a:r>
            <a:r>
              <a:rPr lang="en-GB" altLang="hu-HU">
                <a:solidFill>
                  <a:schemeClr val="tx1"/>
                </a:solidFill>
              </a:rPr>
              <a:t> -</a:t>
            </a:r>
            <a:r>
              <a:rPr lang="en-GB" altLang="hu-HU" b="1">
                <a:solidFill>
                  <a:schemeClr val="tx1"/>
                </a:solidFill>
              </a:rPr>
              <a:t> Az ARPANET elmozdul üzleti irányba. Hoszt-szám: 213;  20 új hoszt naponként.</a:t>
            </a:r>
            <a:r>
              <a:rPr lang="en-GB" altLang="hu-HU" sz="26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611188" y="692150"/>
            <a:ext cx="8353425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>
              <a:defRPr/>
            </a:pPr>
            <a:r>
              <a:rPr lang="hu-HU" sz="4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Az Internet története - előzmények</a:t>
            </a:r>
            <a:endParaRPr lang="en-GB" sz="4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07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4813"/>
            <a:ext cx="8153400" cy="576262"/>
          </a:xfrm>
        </p:spPr>
        <p:txBody>
          <a:bodyPr/>
          <a:lstStyle/>
          <a:p>
            <a:pPr algn="r" eaLnBrk="1" hangingPunct="1"/>
            <a:r>
              <a:rPr lang="hu-HU" altLang="hu-HU" smtClean="0">
                <a:solidFill>
                  <a:schemeClr val="bg1"/>
                </a:solidFill>
              </a:rPr>
              <a:t>Az új generációs hálózatok trendje</a:t>
            </a:r>
            <a:endParaRPr lang="en-US" altLang="hu-HU" smtClean="0">
              <a:solidFill>
                <a:schemeClr val="bg1"/>
              </a:solidFill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9144000" cy="5732462"/>
          </a:xfrm>
        </p:spPr>
      </p:pic>
    </p:spTree>
    <p:extLst>
      <p:ext uri="{BB962C8B-B14F-4D97-AF65-F5344CB8AC3E}">
        <p14:creationId xmlns:p14="http://schemas.microsoft.com/office/powerpoint/2010/main" val="17363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6250"/>
            <a:ext cx="8153400" cy="649288"/>
          </a:xfrm>
        </p:spPr>
        <p:txBody>
          <a:bodyPr/>
          <a:lstStyle/>
          <a:p>
            <a:pPr algn="r" eaLnBrk="1" hangingPunct="1"/>
            <a:r>
              <a:rPr lang="hu-HU" altLang="hu-HU" smtClean="0">
                <a:solidFill>
                  <a:schemeClr val="bg1"/>
                </a:solidFill>
              </a:rPr>
              <a:t>Az új generációs hálózatok trendje</a:t>
            </a:r>
            <a:endParaRPr lang="en-US" altLang="hu-HU" smtClean="0">
              <a:solidFill>
                <a:schemeClr val="bg1"/>
              </a:solidFill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42040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altLang="hu-HU" dirty="0" smtClean="0"/>
              <a:t>NGN</a:t>
            </a:r>
            <a:endParaRPr lang="en-US" altLang="hu-HU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 hangingPunct="1"/>
            <a:r>
              <a:rPr lang="hu-HU" altLang="hu-HU" dirty="0" smtClean="0"/>
              <a:t>Az NGN hálózatokban négy egymásra épülő réteg különböztethető meg: </a:t>
            </a:r>
          </a:p>
          <a:p>
            <a:pPr indent="0" eaLnBrk="1" hangingPunct="1"/>
            <a:r>
              <a:rPr lang="hu-HU" altLang="hu-HU" dirty="0" smtClean="0"/>
              <a:t>a hozzáférési réteg (</a:t>
            </a:r>
            <a:r>
              <a:rPr lang="hu-HU" altLang="hu-HU" dirty="0" err="1" smtClean="0"/>
              <a:t>access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plane</a:t>
            </a:r>
            <a:r>
              <a:rPr lang="hu-HU" altLang="hu-HU" dirty="0" smtClean="0"/>
              <a:t>), </a:t>
            </a:r>
          </a:p>
          <a:p>
            <a:pPr indent="0" eaLnBrk="1" hangingPunct="1"/>
            <a:r>
              <a:rPr lang="hu-HU" altLang="hu-HU" dirty="0" smtClean="0"/>
              <a:t>a szállítási réteg (</a:t>
            </a:r>
            <a:r>
              <a:rPr lang="hu-HU" altLang="hu-HU" dirty="0" err="1" smtClean="0"/>
              <a:t>transport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plane</a:t>
            </a:r>
            <a:r>
              <a:rPr lang="hu-HU" altLang="hu-HU" dirty="0" smtClean="0"/>
              <a:t>), </a:t>
            </a:r>
          </a:p>
          <a:p>
            <a:pPr indent="0" eaLnBrk="1" hangingPunct="1"/>
            <a:r>
              <a:rPr lang="hu-HU" altLang="hu-HU" dirty="0" smtClean="0"/>
              <a:t>a vezérlési réteg (</a:t>
            </a:r>
            <a:r>
              <a:rPr lang="hu-HU" altLang="hu-HU" dirty="0" err="1" smtClean="0"/>
              <a:t>control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plane</a:t>
            </a:r>
            <a:r>
              <a:rPr lang="hu-HU" altLang="hu-HU" dirty="0" smtClean="0"/>
              <a:t>) és az</a:t>
            </a:r>
          </a:p>
          <a:p>
            <a:pPr indent="0" eaLnBrk="1" hangingPunct="1"/>
            <a:r>
              <a:rPr lang="hu-HU" altLang="hu-HU" dirty="0" smtClean="0"/>
              <a:t> alkalmazási réteg (</a:t>
            </a:r>
            <a:r>
              <a:rPr lang="hu-HU" altLang="hu-HU" dirty="0" err="1" smtClean="0"/>
              <a:t>application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plane</a:t>
            </a:r>
            <a:r>
              <a:rPr lang="hu-HU" altLang="hu-HU" dirty="0" smtClean="0"/>
              <a:t>).</a:t>
            </a:r>
            <a:endParaRPr lang="en-US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2666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471988" y="6542088"/>
            <a:ext cx="2698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400">
              <a:solidFill>
                <a:srgbClr val="000066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7704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hu-H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Az NGN sematikus modellje</a:t>
            </a:r>
            <a:endParaRPr lang="hu-HU" sz="240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7412" name="Group 4"/>
          <p:cNvGrpSpPr>
            <a:grpSpLocks noChangeAspect="1"/>
          </p:cNvGrpSpPr>
          <p:nvPr/>
        </p:nvGrpSpPr>
        <p:grpSpPr bwMode="auto">
          <a:xfrm>
            <a:off x="684213" y="1485900"/>
            <a:ext cx="7704137" cy="4730750"/>
            <a:chOff x="2205" y="2040"/>
            <a:chExt cx="10194" cy="6259"/>
          </a:xfrm>
        </p:grpSpPr>
        <p:sp>
          <p:nvSpPr>
            <p:cNvPr id="17413" name="AutoShape 5"/>
            <p:cNvSpPr>
              <a:spLocks noChangeAspect="1" noChangeArrowheads="1"/>
            </p:cNvSpPr>
            <p:nvPr/>
          </p:nvSpPr>
          <p:spPr bwMode="auto">
            <a:xfrm>
              <a:off x="2205" y="2040"/>
              <a:ext cx="10194" cy="6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rgbClr val="000066"/>
                </a:solidFill>
              </a:endParaRPr>
            </a:p>
          </p:txBody>
        </p:sp>
        <p:pic>
          <p:nvPicPr>
            <p:cNvPr id="17414" name="Picture 6" descr="NGN_figure_gbv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2040"/>
              <a:ext cx="8652" cy="6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3655" y="2312"/>
              <a:ext cx="1543" cy="45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u-HU" altLang="hu-HU" sz="1400">
                <a:solidFill>
                  <a:srgbClr val="000066"/>
                </a:solidFill>
              </a:endParaRP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2384" y="2313"/>
              <a:ext cx="2453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64922" tIns="32461" rIns="64922" bIns="32461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hu-HU" sz="2400">
                <a:latin typeface="Arial" panose="020B0604020202020204" pitchFamily="34" charset="0"/>
              </a:endParaRP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2205" y="2405"/>
              <a:ext cx="290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64922" tIns="32461" rIns="64922" bIns="32461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400">
                  <a:solidFill>
                    <a:srgbClr val="081F5B"/>
                  </a:solidFill>
                  <a:latin typeface="Arial" panose="020B0604020202020204" pitchFamily="34" charset="0"/>
                </a:rPr>
                <a:t>Alkalmazási réteg</a:t>
              </a:r>
              <a:endParaRPr lang="hu-HU" altLang="hu-HU" sz="2400">
                <a:latin typeface="Arial" panose="020B0604020202020204" pitchFamily="34" charset="0"/>
              </a:endParaRP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2205" y="3581"/>
              <a:ext cx="290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64922" tIns="32461" rIns="64922" bIns="32461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400">
                  <a:solidFill>
                    <a:srgbClr val="081F5B"/>
                  </a:solidFill>
                  <a:latin typeface="Arial" panose="020B0604020202020204" pitchFamily="34" charset="0"/>
                </a:rPr>
                <a:t>Vezérlési réteg</a:t>
              </a:r>
              <a:endParaRPr lang="hu-HU" altLang="hu-HU" sz="2400">
                <a:latin typeface="Arial" panose="020B0604020202020204" pitchFamily="34" charset="0"/>
              </a:endParaRP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2205" y="4856"/>
              <a:ext cx="290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64922" tIns="32461" rIns="64922" bIns="32461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400">
                  <a:solidFill>
                    <a:srgbClr val="081F5B"/>
                  </a:solidFill>
                  <a:latin typeface="Arial" panose="020B0604020202020204" pitchFamily="34" charset="0"/>
                </a:rPr>
                <a:t>Szállítási réteg</a:t>
              </a:r>
              <a:endParaRPr lang="hu-HU" altLang="hu-HU" sz="2400">
                <a:latin typeface="Arial" panose="020B0604020202020204" pitchFamily="34" charset="0"/>
              </a:endParaRP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2205" y="6032"/>
              <a:ext cx="2903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64922" tIns="32461" rIns="64922" bIns="32461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hu-HU" sz="1400">
                  <a:solidFill>
                    <a:srgbClr val="081F5B"/>
                  </a:solidFill>
                  <a:latin typeface="Arial" panose="020B0604020202020204" pitchFamily="34" charset="0"/>
                </a:rPr>
                <a:t>Hozzáférési réteg</a:t>
              </a:r>
              <a:endParaRPr lang="hu-HU" altLang="hu-HU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4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altLang="hu-HU" dirty="0"/>
              <a:t>NGN</a:t>
            </a:r>
            <a:endParaRPr lang="en-US" altLang="hu-HU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 hangingPunct="1"/>
            <a:r>
              <a:rPr lang="hu-HU" altLang="hu-HU" sz="2400" smtClean="0"/>
              <a:t>A hozzáférési rétegben helyezkednek el a többszolgálatú hozzáférési csomópontok (MSAN – MultiService Access Node),  melyek a legkülönbözőbb szélessávú technológiával képesek elérni az előfizetőket. </a:t>
            </a:r>
          </a:p>
          <a:p>
            <a:pPr indent="0" eaLnBrk="1" hangingPunct="1"/>
            <a:r>
              <a:rPr lang="hu-HU" altLang="hu-HU" sz="2400" smtClean="0"/>
              <a:t>A hozzáférések teljes mértékben többszolgálatú hozzáférésként működnek, mert a vezetékes és vezeték nélküli hozzáférések összes formáját tartalmazzák, beleértve a vezeték nélküli adatátvitel, a kábeltelevízió, a mobiltelefonos alkalmazásokat is.</a:t>
            </a:r>
          </a:p>
          <a:p>
            <a:pPr indent="0" eaLnBrk="1" hangingPunct="1"/>
            <a:r>
              <a:rPr lang="hu-HU" altLang="hu-HU" sz="2400" smtClean="0"/>
              <a:t> Az NGN ezen szintjén jelenik meg a jelenlegi hálózatok sokszínűsége, az NGN a többi rétegében már egységesen kezeli a folyamatokat az univerzalitásának megfelelően</a:t>
            </a:r>
            <a:r>
              <a:rPr lang="en-US" altLang="hu-HU" sz="24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6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altLang="hu-HU" dirty="0"/>
              <a:t>NGN</a:t>
            </a:r>
            <a:endParaRPr lang="en-US" altLang="hu-HU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 hangingPunct="1"/>
            <a:r>
              <a:rPr lang="hu-HU" altLang="hu-HU" sz="2400" smtClean="0"/>
              <a:t>A szállítási réteg valósítja meg  az NGN fizikai átviteli rendszerét, de szemben a hagyományos hálózatokkal, ennek a szállítási rétegnek nincs önálló vezérlése, ezt a felette levő réteg látja el. Ez a megoldás teszi lehetővé, hogy a fizikai eszközöktől teljesen független szolgáltatásokat lehessen kialakítani a hálózatban.</a:t>
            </a:r>
          </a:p>
          <a:p>
            <a:pPr indent="0" eaLnBrk="1" hangingPunct="1"/>
            <a:r>
              <a:rPr lang="hu-HU" altLang="hu-HU" sz="2400" smtClean="0"/>
              <a:t> A szállítási réteg általában a városi csomópontok (metro node) és a maghálózat (core network) együttesét jelenti. Ez a hálózat egy menedzselt IP/MPLS (MultiProtocol Label Switching) hálózat, melyben a kapcsolást speciális routerek, az ú.n. softswitch-ek végzik. </a:t>
            </a:r>
            <a:endParaRPr lang="en-US" altLang="hu-HU" sz="2400" smtClean="0"/>
          </a:p>
        </p:txBody>
      </p:sp>
    </p:spTree>
    <p:extLst>
      <p:ext uri="{BB962C8B-B14F-4D97-AF65-F5344CB8AC3E}">
        <p14:creationId xmlns:p14="http://schemas.microsoft.com/office/powerpoint/2010/main" val="17252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altLang="hu-HU" dirty="0"/>
              <a:t>NGN</a:t>
            </a:r>
            <a:endParaRPr lang="en-US" altLang="hu-HU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 hangingPunct="1"/>
            <a:r>
              <a:rPr lang="hu-HU" altLang="hu-HU" smtClean="0"/>
              <a:t>A softswitch-ek összetett intelligenciája már a vezérlési réteg részét képezi  és éppen ez a megoldás teszi lehetővé a hálózat magas szintű rugalmasságát és a szolgáltatások gyors átkonfigurálását, új szolgáltatások bevezetését. </a:t>
            </a:r>
          </a:p>
          <a:p>
            <a:pPr indent="0" eaLnBrk="1" hangingPunct="1"/>
            <a:r>
              <a:rPr lang="hu-HU" altLang="hu-HU" smtClean="0"/>
              <a:t>Ugyancsak ezen a szinten helyezkedik el a hálózat központi intelligenciája és központosított adatbázisa is, melyet a legújabb NGN-rendszerekben az IMS (IP Multimedia Subsystem) testesít meg. </a:t>
            </a:r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24935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altLang="hu-HU" dirty="0"/>
              <a:t>NGN</a:t>
            </a:r>
            <a:endParaRPr lang="en-US" altLang="hu-HU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 hangingPunct="1"/>
            <a:r>
              <a:rPr lang="hu-HU" altLang="hu-HU" sz="2400" smtClean="0"/>
              <a:t>Az NGN legfelső szintje az alkalmazási réteg, melynek a célja az, hogy a rugalmas szolgáltatási kör kialakítása számára egy egységes, szolgálat-független platformot nyújtson.</a:t>
            </a:r>
          </a:p>
          <a:p>
            <a:pPr indent="0" eaLnBrk="1" hangingPunct="1"/>
            <a:r>
              <a:rPr lang="hu-HU" altLang="hu-HU" sz="2400" smtClean="0"/>
              <a:t> Ennek a platformnak a véglegesítése még nem történt meg, de a legvalószínűbbnek az látszik, hogy az eredetileg a mobilhálózatok rugalmasságának a növelésére kifejlesztett Parlay platform kerül bevezetésre a szükséges kiegészítésekkel. A Parlay platform ezzel az NGN legfelsőbb rétegében, mint hálózatfüggetlen API (Application Programming Interface) jelenik meg, ezzel segítve az egységes szolgáltatáskezelést.</a:t>
            </a:r>
            <a:endParaRPr lang="en-US" altLang="hu-HU" sz="2400" smtClean="0"/>
          </a:p>
        </p:txBody>
      </p:sp>
    </p:spTree>
    <p:extLst>
      <p:ext uri="{BB962C8B-B14F-4D97-AF65-F5344CB8AC3E}">
        <p14:creationId xmlns:p14="http://schemas.microsoft.com/office/powerpoint/2010/main" val="12399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6250"/>
            <a:ext cx="8153400" cy="576263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Az NGN és az Internet viszonya</a:t>
            </a:r>
            <a:r>
              <a:rPr lang="hu-H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hu-HU" altLang="hu-HU" sz="1800" b="1" i="1" dirty="0" smtClean="0"/>
              <a:t>Az NGN és az Internet viszonya</a:t>
            </a:r>
            <a:r>
              <a:rPr lang="hu-HU" altLang="hu-HU" sz="1800" b="1" dirty="0" smtClean="0"/>
              <a:t>:</a:t>
            </a:r>
          </a:p>
          <a:p>
            <a:pPr indent="0" eaLnBrk="1" hangingPunct="1">
              <a:lnSpc>
                <a:spcPct val="80000"/>
              </a:lnSpc>
            </a:pPr>
            <a:r>
              <a:rPr lang="hu-HU" altLang="hu-HU" sz="1800" b="1" dirty="0" smtClean="0"/>
              <a:t>A hálózati konvergencia természetesen a mobilitás igényét is magában foglalja, tehát a hosszú távú megoldások a vezetékes és mobil rendszerek konvergenciáját is magukban kell, hogy hordozzák. Sok szereplő - különösen a távközlési szolgáltatók szerint - az NGN (</a:t>
            </a:r>
            <a:r>
              <a:rPr lang="hu-HU" altLang="hu-HU" sz="1800" b="1" dirty="0" err="1" smtClean="0"/>
              <a:t>next</a:t>
            </a:r>
            <a:r>
              <a:rPr lang="hu-HU" altLang="hu-HU" sz="1800" b="1" dirty="0" smtClean="0"/>
              <a:t> </a:t>
            </a:r>
            <a:r>
              <a:rPr lang="hu-HU" altLang="hu-HU" sz="1800" b="1" dirty="0" err="1" smtClean="0"/>
              <a:t>generation</a:t>
            </a:r>
            <a:r>
              <a:rPr lang="hu-HU" altLang="hu-HU" sz="1800" b="1" dirty="0" smtClean="0"/>
              <a:t> </a:t>
            </a:r>
            <a:r>
              <a:rPr lang="hu-HU" altLang="hu-HU" sz="1800" b="1" dirty="0" err="1" smtClean="0"/>
              <a:t>network</a:t>
            </a:r>
            <a:r>
              <a:rPr lang="hu-HU" altLang="hu-HU" sz="1800" b="1" dirty="0" smtClean="0"/>
              <a:t>) a jövő Internetének tekinthető.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endParaRPr lang="hu-HU" altLang="hu-HU" sz="1800" b="1" dirty="0" smtClean="0"/>
          </a:p>
          <a:p>
            <a:pPr indent="0" eaLnBrk="1" hangingPunct="1">
              <a:lnSpc>
                <a:spcPct val="80000"/>
              </a:lnSpc>
            </a:pPr>
            <a:r>
              <a:rPr lang="hu-HU" altLang="hu-HU" sz="1800" b="1" dirty="0" smtClean="0"/>
              <a:t> Ugyanakkor véleményünk szerint ez a felvetés nem állja meg a helyét: az NGN egy olyan hálózat, amelyen keresztül egyszerre érhető el egy szolgáltató által felajánlott szolgáltatások bármelyike (pl. a televíziózástól az internetig), míg az Internet célja továbbra is egy olyan alapvető, flexibilis adatátviteli szolgáltatást nyújt, mely alkalmazások tetszőlegesen széles spektruma számára biztosítja a technológiai hátteret. 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endParaRPr lang="hu-HU" altLang="hu-HU" sz="1800" b="1" dirty="0" smtClean="0"/>
          </a:p>
          <a:p>
            <a:pPr indent="0" eaLnBrk="1" hangingPunct="1">
              <a:lnSpc>
                <a:spcPct val="80000"/>
              </a:lnSpc>
            </a:pPr>
            <a:r>
              <a:rPr lang="hu-HU" altLang="hu-HU" sz="1800" b="1" dirty="0" smtClean="0"/>
              <a:t>Látható tehát, hogy míg a hozzáférhető szolgáltatások szempontjából a két hálózat megegyezik (az </a:t>
            </a:r>
            <a:r>
              <a:rPr lang="hu-HU" altLang="hu-HU" sz="1800" b="1" dirty="0" err="1" smtClean="0"/>
              <a:t>NGN-en</a:t>
            </a:r>
            <a:r>
              <a:rPr lang="hu-HU" altLang="hu-HU" sz="1800" b="1" dirty="0" smtClean="0"/>
              <a:t> hozzáférhető az internet, míg az interneten hozzáférhetők az NGN által nyújtott egyéb szolgáltatások), ugyanakkor koncepcionálisan, technológiai, társadalmi és üzleti szempontból két lényegesen különböző modellről van szó. </a:t>
            </a:r>
            <a:endParaRPr lang="en-US" altLang="hu-H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6003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DB915F-D9B8-4409-811A-171E5FFD04C5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C59CC-8A63-46DD-8130-D5FAAFB102DB}" type="slidenum">
              <a:rPr lang="hu-HU"/>
              <a:pPr>
                <a:defRPr/>
              </a:pPr>
              <a:t>69</a:t>
            </a:fld>
            <a:endParaRPr lang="hu-HU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hu-H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Az Internet irányítás jellemzői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435975" cy="4811712"/>
          </a:xfrm>
          <a:noFill/>
        </p:spPr>
        <p:txBody>
          <a:bodyPr/>
          <a:lstStyle/>
          <a:p>
            <a:pPr marL="360363" indent="-273050" eaLnBrk="1" hangingPunct="1">
              <a:lnSpc>
                <a:spcPct val="90000"/>
              </a:lnSpc>
            </a:pPr>
            <a:r>
              <a:rPr lang="hu-HU" altLang="en-US" b="1" dirty="0" smtClean="0"/>
              <a:t>Az Internet technológia fejlődése és </a:t>
            </a:r>
            <a:r>
              <a:rPr lang="hu-HU" altLang="en-US" b="1" dirty="0" err="1" smtClean="0"/>
              <a:t>adminiszt-rációja</a:t>
            </a:r>
            <a:r>
              <a:rPr lang="hu-HU" altLang="en-US" b="1" dirty="0" smtClean="0"/>
              <a:t> minimális kormányzati beavatkozás és szabályozottság mellett történt</a:t>
            </a:r>
          </a:p>
          <a:p>
            <a:pPr marL="360363" indent="-273050" eaLnBrk="1" hangingPunct="1">
              <a:lnSpc>
                <a:spcPct val="90000"/>
              </a:lnSpc>
            </a:pPr>
            <a:r>
              <a:rPr lang="hu-HU" altLang="en-US" b="1" dirty="0" smtClean="0"/>
              <a:t>Ez a modell élesen szemben áll a távközlés és műsorszórás gyakorlatától ahol teljes </a:t>
            </a:r>
            <a:r>
              <a:rPr lang="hu-HU" altLang="en-US" b="1" dirty="0" err="1" smtClean="0"/>
              <a:t>kormány-zati</a:t>
            </a:r>
            <a:r>
              <a:rPr lang="hu-HU" altLang="en-US" b="1" dirty="0" smtClean="0"/>
              <a:t> szabályozottság létezik</a:t>
            </a:r>
          </a:p>
          <a:p>
            <a:pPr marL="360363" indent="-273050" eaLnBrk="1" hangingPunct="1">
              <a:lnSpc>
                <a:spcPct val="90000"/>
              </a:lnSpc>
            </a:pPr>
            <a:r>
              <a:rPr lang="hu-HU" altLang="en-US" b="1" dirty="0" smtClean="0"/>
              <a:t>Ennek ellenére elmondható, hogy az Internet </a:t>
            </a:r>
            <a:r>
              <a:rPr lang="hu-HU" altLang="en-US" b="1" dirty="0" err="1" smtClean="0"/>
              <a:t>interoperábilis</a:t>
            </a:r>
            <a:r>
              <a:rPr lang="hu-HU" altLang="en-US" b="1" dirty="0" smtClean="0"/>
              <a:t>, funkcionálisan stabil, a működése biztonságos, skálázható és hatékony</a:t>
            </a:r>
          </a:p>
          <a:p>
            <a:pPr marL="360363" indent="-273050" eaLnBrk="1" hangingPunct="1">
              <a:lnSpc>
                <a:spcPct val="90000"/>
              </a:lnSpc>
            </a:pPr>
            <a:r>
              <a:rPr lang="hu-HU" altLang="en-US" b="1" dirty="0" smtClean="0"/>
              <a:t>Nem egy személy vagy szervezet irányítja az Internetet, hanem sok szervezet koordinált együttműködése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697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A7A480-2844-4762-97B9-7D5A78F2F713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E71BE-73EF-43A1-9B52-0E3CE8E636D8}" type="slidenum">
              <a:rPr lang="hu-HU"/>
              <a:pPr>
                <a:defRPr/>
              </a:pPr>
              <a:t>7</a:t>
            </a:fld>
            <a:endParaRPr lang="hu-HU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 volt az ARPANET?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6113"/>
            <a:ext cx="8153400" cy="4452937"/>
          </a:xfrm>
          <a:noFill/>
        </p:spPr>
        <p:txBody>
          <a:bodyPr/>
          <a:lstStyle/>
          <a:p>
            <a:pPr marL="360363" indent="-304800" eaLnBrk="1" hangingPunct="1">
              <a:lnSpc>
                <a:spcPct val="80000"/>
              </a:lnSpc>
            </a:pPr>
            <a:r>
              <a:rPr lang="hu-HU" altLang="hu-HU" sz="2400" b="1" smtClean="0"/>
              <a:t>Az ARPANET  volt az első csomagkapcsolásra épülő hálózat, amely a számítógépek közötti kommunikációt megvalósította. Ez a hálózat több tucat végpontot kötött össze, főleg egyetemeket, kutató helyeket és kialakította az első kutató hálózatot a világon.</a:t>
            </a:r>
          </a:p>
          <a:p>
            <a:pPr marL="360363" indent="-304800" eaLnBrk="1" hangingPunct="1">
              <a:lnSpc>
                <a:spcPct val="80000"/>
              </a:lnSpc>
              <a:buFontTx/>
              <a:buNone/>
            </a:pPr>
            <a:endParaRPr lang="hu-HU" altLang="hu-HU" sz="2400" b="1" smtClean="0"/>
          </a:p>
          <a:p>
            <a:pPr marL="360363" indent="-304800" eaLnBrk="1" hangingPunct="1">
              <a:lnSpc>
                <a:spcPct val="80000"/>
              </a:lnSpc>
            </a:pPr>
            <a:r>
              <a:rPr lang="hu-HU" altLang="hu-HU" sz="2400" b="1" smtClean="0"/>
              <a:t>A valódi motívum az ARPANET kialakításával a time sharing rendszerek erőforrásainak megosztása volt. Azonban az elektronikus levelezés kifejlesztésével (1972) ez lett a legfontosabb és legtöbbet használt alkalmazás. Ez a helyzet máig se változott</a:t>
            </a:r>
            <a:r>
              <a:rPr lang="hu-HU" altLang="hu-HU" sz="24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97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D27B80-7CE5-4FE1-B20C-72FC86ED7B59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68427-33EE-4C11-A405-04C9CFE5FDAA}" type="slidenum">
              <a:rPr lang="hu-HU"/>
              <a:pPr>
                <a:defRPr/>
              </a:pPr>
              <a:t>70</a:t>
            </a:fld>
            <a:endParaRPr lang="hu-HU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Az Internet sikerének titka</a:t>
            </a: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28775"/>
            <a:ext cx="8153400" cy="4740275"/>
          </a:xfrm>
          <a:noFill/>
        </p:spPr>
        <p:txBody>
          <a:bodyPr/>
          <a:lstStyle/>
          <a:p>
            <a:pPr marL="258763" indent="-203200" eaLnBrk="1" hangingPunct="1">
              <a:lnSpc>
                <a:spcPct val="90000"/>
              </a:lnSpc>
            </a:pPr>
            <a:r>
              <a:rPr lang="hu-HU" altLang="en-US" b="1" dirty="0" smtClean="0"/>
              <a:t>Az Internet sikerének egyik kulcsa az hogy  alapvetően az üzleti világ építette ki az Internet infrastruktúráját, biztosította a működtetését és fejlesztését. </a:t>
            </a:r>
          </a:p>
          <a:p>
            <a:pPr marL="258763" indent="-203200" eaLnBrk="1" hangingPunct="1">
              <a:lnSpc>
                <a:spcPct val="90000"/>
              </a:lnSpc>
            </a:pPr>
            <a:r>
              <a:rPr lang="hu-HU" altLang="en-US" b="1" dirty="0" smtClean="0"/>
              <a:t>A tartalom, az alkalmazások és  a szolgáltatások fejlesztése alapvetően a magánszféra kezdeményezésére történik</a:t>
            </a:r>
          </a:p>
          <a:p>
            <a:pPr marL="258763" indent="-203200" eaLnBrk="1" hangingPunct="1">
              <a:lnSpc>
                <a:spcPct val="90000"/>
              </a:lnSpc>
            </a:pPr>
            <a:r>
              <a:rPr lang="hu-HU" altLang="en-US" b="1" dirty="0" smtClean="0"/>
              <a:t>Az Internet az IKT szektor fejlődésében meg-határozó szerepet játszik</a:t>
            </a:r>
          </a:p>
          <a:p>
            <a:pPr marL="258763" indent="-203200" eaLnBrk="1" hangingPunct="1">
              <a:lnSpc>
                <a:spcPct val="90000"/>
              </a:lnSpc>
            </a:pPr>
            <a:r>
              <a:rPr lang="hu-HU" altLang="en-US" b="1" dirty="0" smtClean="0"/>
              <a:t>Az innováció eredményeként olcsó, magas minőségű hálózati termékek és szolgáltatások jöttek létre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958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83CBA9-C7B7-4B60-8FC3-BCE476C9D87E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E56C2-D4BC-40B6-B8A9-5874208D3B0A}" type="slidenum">
              <a:rPr lang="hu-HU"/>
              <a:pPr>
                <a:defRPr/>
              </a:pPr>
              <a:t>71</a:t>
            </a:fld>
            <a:endParaRPr lang="hu-HU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hu-HU" altLang="en-US" sz="3600" dirty="0" smtClean="0"/>
              <a:t>Az Internet jövőbeli szerepe</a:t>
            </a:r>
            <a:endParaRPr lang="en-US" altLang="en-US" sz="3600" dirty="0" smtClean="0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153400" cy="4811712"/>
          </a:xfrm>
          <a:noFill/>
        </p:spPr>
        <p:txBody>
          <a:bodyPr/>
          <a:lstStyle/>
          <a:p>
            <a:pPr marL="261938" indent="-206375" eaLnBrk="1" hangingPunct="1">
              <a:spcBef>
                <a:spcPct val="30000"/>
              </a:spcBef>
            </a:pPr>
            <a:r>
              <a:rPr lang="hu-HU" altLang="en-US" sz="2400" b="1" dirty="0" smtClean="0"/>
              <a:t>Az Internet fejlődése nem zárult le</a:t>
            </a:r>
          </a:p>
          <a:p>
            <a:pPr marL="261938" indent="-206375" eaLnBrk="1" hangingPunct="1">
              <a:spcBef>
                <a:spcPct val="30000"/>
              </a:spcBef>
            </a:pPr>
            <a:r>
              <a:rPr lang="hu-HU" altLang="en-US" sz="2400" b="1" dirty="0" smtClean="0"/>
              <a:t>Az Internet az információ szolgáltatás kategóriáját meghaladva a társadalom kritikus infrastruktúrájává válik   </a:t>
            </a:r>
          </a:p>
          <a:p>
            <a:pPr marL="261938" indent="-206375" eaLnBrk="1" hangingPunct="1">
              <a:spcBef>
                <a:spcPct val="30000"/>
              </a:spcBef>
            </a:pPr>
            <a:r>
              <a:rPr lang="hu-HU" altLang="en-US" sz="2400" b="1" dirty="0" smtClean="0"/>
              <a:t>A társadalom egyre jobban Internet  függő lesz</a:t>
            </a:r>
          </a:p>
          <a:p>
            <a:pPr marL="261938" indent="-206375" eaLnBrk="1" hangingPunct="1">
              <a:spcBef>
                <a:spcPct val="30000"/>
              </a:spcBef>
            </a:pPr>
            <a:r>
              <a:rPr lang="hu-HU" altLang="en-US" sz="2400" b="1" dirty="0" smtClean="0"/>
              <a:t>Alapvető korlátai vannak a jelenlegi Internet architektúrának: szolgáltatás minőség, biztonság, menedzselhetőség, robosztus működés.</a:t>
            </a:r>
          </a:p>
          <a:p>
            <a:pPr marL="261938" indent="-206375" eaLnBrk="1" hangingPunct="1">
              <a:spcBef>
                <a:spcPct val="30000"/>
              </a:spcBef>
            </a:pPr>
            <a:r>
              <a:rPr lang="hu-HU" altLang="en-US" sz="2400" b="1" dirty="0" smtClean="0"/>
              <a:t>Kutató hálózatok jelentős szerepet játszhatnak az új architektúra kifejlesztésében</a:t>
            </a: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629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AE3CB6-48A0-4F84-ADAD-8619A48F1883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8AC9F-3759-4EEE-A0E2-6D81ABA9A323}" type="slidenum">
              <a:rPr lang="hu-HU"/>
              <a:pPr>
                <a:defRPr/>
              </a:pPr>
              <a:t>72</a:t>
            </a:fld>
            <a:endParaRPr lang="hu-HU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altLang="en-US" sz="2400" b="1" dirty="0" smtClean="0"/>
              <a:t>Az Internet jövőbeli szerepe-felhasználó szerepe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28775"/>
            <a:ext cx="8153400" cy="4740275"/>
          </a:xfrm>
        </p:spPr>
        <p:txBody>
          <a:bodyPr/>
          <a:lstStyle/>
          <a:p>
            <a:pPr indent="0" eaLnBrk="1" hangingPunct="1"/>
            <a:r>
              <a:rPr lang="hu-HU" altLang="en-US" sz="2400" b="1" dirty="0" smtClean="0"/>
              <a:t>A gazdaság és a társadalom egyre jobban függ az Internettől</a:t>
            </a:r>
          </a:p>
          <a:p>
            <a:pPr indent="0" eaLnBrk="1" hangingPunct="1"/>
            <a:r>
              <a:rPr lang="hu-HU" altLang="en-US" sz="2400" b="1" dirty="0" smtClean="0"/>
              <a:t>Új technológiák –RFID, </a:t>
            </a:r>
            <a:r>
              <a:rPr lang="hu-HU" altLang="en-US" sz="2400" b="1" dirty="0" err="1" smtClean="0"/>
              <a:t>Location</a:t>
            </a:r>
            <a:r>
              <a:rPr lang="hu-HU" altLang="en-US" sz="2400" b="1" dirty="0" smtClean="0"/>
              <a:t> </a:t>
            </a:r>
            <a:r>
              <a:rPr lang="hu-HU" altLang="en-US" sz="2400" b="1" dirty="0" err="1" smtClean="0"/>
              <a:t>Based</a:t>
            </a:r>
            <a:r>
              <a:rPr lang="hu-HU" altLang="en-US" sz="2400" b="1" dirty="0" smtClean="0"/>
              <a:t> </a:t>
            </a:r>
            <a:r>
              <a:rPr lang="hu-HU" altLang="en-US" sz="2400" b="1" dirty="0" err="1" smtClean="0"/>
              <a:t>Services</a:t>
            </a:r>
            <a:r>
              <a:rPr lang="hu-HU" altLang="en-US" sz="2400" b="1" dirty="0" smtClean="0"/>
              <a:t>, mobil technológia </a:t>
            </a:r>
            <a:r>
              <a:rPr lang="hu-HU" altLang="en-US" sz="2400" b="1" dirty="0" err="1" smtClean="0"/>
              <a:t>-új</a:t>
            </a:r>
            <a:r>
              <a:rPr lang="hu-HU" altLang="en-US" sz="2400" b="1" dirty="0" smtClean="0"/>
              <a:t> innovatív alkalmazásokat hozhatnak létre</a:t>
            </a:r>
          </a:p>
          <a:p>
            <a:pPr indent="0" eaLnBrk="1" hangingPunct="1"/>
            <a:r>
              <a:rPr lang="hu-HU" altLang="en-US" sz="2400" b="1" dirty="0" smtClean="0"/>
              <a:t>A jövő Internete felhasználó orientált lesz –jelentős szerep jut az aktív felhasználóknak új tartalmak és új üzleti modellek létrehozásában</a:t>
            </a:r>
          </a:p>
          <a:p>
            <a:pPr indent="0" eaLnBrk="1" hangingPunct="1"/>
            <a:r>
              <a:rPr lang="hu-HU" altLang="en-US" sz="2400" b="1" dirty="0" smtClean="0"/>
              <a:t>A szerzői jogok szerepe nem egyértelmű az internet fejlődésében</a:t>
            </a:r>
          </a:p>
          <a:p>
            <a:pPr indent="0" eaLnBrk="1" hangingPunct="1"/>
            <a:endParaRPr lang="hu-HU" altLang="en-US" b="1" dirty="0" smtClean="0">
              <a:solidFill>
                <a:schemeClr val="accent2"/>
              </a:solidFill>
            </a:endParaRPr>
          </a:p>
          <a:p>
            <a:pPr indent="0" eaLnBrk="1" hangingPunct="1"/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25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270FB6-2C42-4E6F-9376-F5B22BF6C4A8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36AB1-9420-4E6E-9BA4-48CEBB66F012}" type="slidenum">
              <a:rPr lang="hu-HU"/>
              <a:pPr>
                <a:defRPr/>
              </a:pPr>
              <a:t>73</a:t>
            </a:fld>
            <a:endParaRPr lang="hu-HU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en-US" sz="3200" dirty="0" smtClean="0"/>
              <a:t>Az Internet jövőbeli szerepe-magánszektor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 hangingPunct="1">
              <a:lnSpc>
                <a:spcPct val="90000"/>
              </a:lnSpc>
            </a:pPr>
            <a:r>
              <a:rPr lang="hu-HU" altLang="en-US" sz="2400" b="1" dirty="0" smtClean="0"/>
              <a:t>Kulcs szerepe lesz a jövőben is a magánszektornak, különösen a fenntartható üzleti modell kialakításában, az innováció és a felhasználói tartalomfejlesztés ösztönzésében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400" b="1" dirty="0" smtClean="0"/>
              <a:t>A vezeték-nélküli kommunikáció kiemelt fontosságú lesz és ennek következtében a frekvencia gazdálkodási politika nemzetközi és hazai téren is stratégiai fontosságúvá válik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400" b="1" dirty="0" smtClean="0"/>
              <a:t>Az Internet globális irányításának </a:t>
            </a:r>
            <a:r>
              <a:rPr lang="hu-HU" altLang="en-US" sz="2400" b="1" dirty="0" err="1" smtClean="0"/>
              <a:t>jövöbeni</a:t>
            </a:r>
            <a:r>
              <a:rPr lang="hu-HU" altLang="en-US" sz="2400" b="1" dirty="0" smtClean="0"/>
              <a:t> iránya a többszereplős, konszenzusra épülő együttműködés. A folyamat legyen átlátható, szakszerű és az érintettek  kiegyensúlyozottan legyenek képviselve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400" b="1" dirty="0" smtClean="0"/>
              <a:t>Az ENSZ új Internet </a:t>
            </a:r>
            <a:r>
              <a:rPr lang="hu-HU" altLang="en-US" sz="2400" b="1" dirty="0" err="1" smtClean="0"/>
              <a:t>Governance</a:t>
            </a:r>
            <a:r>
              <a:rPr lang="hu-HU" altLang="en-US" sz="2400" b="1" dirty="0" smtClean="0"/>
              <a:t> Forum-a jó irány a jövő szempontjából</a:t>
            </a:r>
          </a:p>
          <a:p>
            <a:pPr indent="0" eaLnBrk="1" hangingPunct="1">
              <a:lnSpc>
                <a:spcPct val="90000"/>
              </a:lnSpc>
            </a:pPr>
            <a:endParaRPr lang="hu-HU" altLang="en-US" sz="2400" b="1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1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1A7594-F982-42C3-BD11-0BC4B0432586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88166-46FF-4735-AEC7-F3AD58EBF4C9}" type="slidenum">
              <a:rPr lang="hu-HU"/>
              <a:pPr>
                <a:defRPr/>
              </a:pPr>
              <a:t>74</a:t>
            </a:fld>
            <a:endParaRPr lang="hu-HU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altLang="en-US" sz="2400" b="1" dirty="0" smtClean="0"/>
              <a:t>Az Internet jövőbeli szerepe-teljesítmény mérés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44675"/>
            <a:ext cx="8153400" cy="4524375"/>
          </a:xfrm>
        </p:spPr>
        <p:txBody>
          <a:bodyPr/>
          <a:lstStyle/>
          <a:p>
            <a:pPr indent="0" eaLnBrk="1" hangingPunct="1"/>
            <a:r>
              <a:rPr lang="hu-HU" altLang="en-US" sz="2400" b="1" dirty="0" smtClean="0"/>
              <a:t>Sok szempontból úgy tekinthetjük az Internetet mint egy ‘</a:t>
            </a:r>
            <a:r>
              <a:rPr lang="hu-HU" altLang="en-US" sz="2400" b="1" dirty="0" err="1" smtClean="0"/>
              <a:t>black</a:t>
            </a:r>
            <a:r>
              <a:rPr lang="hu-HU" altLang="en-US" sz="2400" b="1" dirty="0" smtClean="0"/>
              <a:t> </a:t>
            </a:r>
            <a:r>
              <a:rPr lang="hu-HU" altLang="en-US" sz="2400" b="1" dirty="0" err="1" smtClean="0"/>
              <a:t>box</a:t>
            </a:r>
            <a:r>
              <a:rPr lang="hu-HU" altLang="en-US" sz="2400" b="1" dirty="0" smtClean="0"/>
              <a:t>’ –</a:t>
            </a:r>
            <a:r>
              <a:rPr lang="hu-HU" altLang="en-US" sz="2400" b="1" dirty="0" err="1" smtClean="0"/>
              <a:t>ot</a:t>
            </a:r>
            <a:r>
              <a:rPr lang="hu-HU" altLang="en-US" sz="2400" b="1" dirty="0" smtClean="0"/>
              <a:t>.</a:t>
            </a:r>
          </a:p>
          <a:p>
            <a:pPr indent="0" eaLnBrk="1" hangingPunct="1"/>
            <a:r>
              <a:rPr lang="hu-HU" altLang="en-US" sz="2400" b="1" dirty="0" smtClean="0"/>
              <a:t>A hálózat teljesítő képességének mérése alapvető a jövő stratégiájának kialakításához  </a:t>
            </a:r>
          </a:p>
          <a:p>
            <a:pPr indent="0" eaLnBrk="1" hangingPunct="1"/>
            <a:r>
              <a:rPr lang="hu-HU" altLang="en-US" sz="2400" b="1" dirty="0" smtClean="0"/>
              <a:t>Hiányzik az Internet makroszkopikus </a:t>
            </a:r>
            <a:r>
              <a:rPr lang="hu-HU" altLang="en-US" sz="2400" b="1" dirty="0" err="1" smtClean="0"/>
              <a:t>stuktúrájának</a:t>
            </a:r>
            <a:r>
              <a:rPr lang="hu-HU" altLang="en-US" sz="2400" b="1" dirty="0" smtClean="0"/>
              <a:t> </a:t>
            </a:r>
            <a:r>
              <a:rPr lang="hu-HU" altLang="en-US" sz="2400" b="1" dirty="0" err="1" smtClean="0"/>
              <a:t>analizise</a:t>
            </a:r>
            <a:r>
              <a:rPr lang="hu-HU" altLang="en-US" sz="2400" b="1" dirty="0" smtClean="0"/>
              <a:t>: terhelés, teljesítmény mérése, a skálázhatóság. </a:t>
            </a:r>
          </a:p>
          <a:p>
            <a:pPr indent="0" eaLnBrk="1" hangingPunct="1"/>
            <a:r>
              <a:rPr lang="hu-HU" altLang="en-US" sz="2400" b="1" dirty="0" smtClean="0"/>
              <a:t>Ez komoly kihívás a jövőre nézve</a:t>
            </a:r>
          </a:p>
          <a:p>
            <a:pPr indent="0" eaLnBrk="1" hangingPunct="1"/>
            <a:endParaRPr lang="hu-HU" altLang="en-US" b="1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122660-4728-4B04-9691-5C451A62C666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66255-CB70-43D1-824E-12D4E72261DE}" type="slidenum">
              <a:rPr lang="hu-HU"/>
              <a:pPr>
                <a:defRPr/>
              </a:pPr>
              <a:t>75</a:t>
            </a:fld>
            <a:endParaRPr lang="hu-HU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altLang="en-US" dirty="0" smtClean="0"/>
              <a:t>Az Internet jövőbeli szerepe-kutatás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 hangingPunct="1"/>
            <a:r>
              <a:rPr lang="hu-HU" altLang="en-US" b="1" dirty="0" smtClean="0"/>
              <a:t>Az Internet a hálózatok univerzuma-nem egy a sok hálózat között</a:t>
            </a:r>
          </a:p>
          <a:p>
            <a:pPr indent="0" eaLnBrk="1" hangingPunct="1"/>
            <a:r>
              <a:rPr lang="hu-HU" altLang="en-US" b="1" dirty="0" smtClean="0"/>
              <a:t>Ez az univerzum 23.000 autonóm rendszert foglal magában-300 új hálózat jelenik meg havonta és  100 </a:t>
            </a:r>
            <a:r>
              <a:rPr lang="hu-HU" altLang="en-US" b="1" dirty="0" err="1" smtClean="0"/>
              <a:t>tünik</a:t>
            </a:r>
            <a:r>
              <a:rPr lang="hu-HU" altLang="en-US" b="1" dirty="0" smtClean="0"/>
              <a:t> el</a:t>
            </a:r>
          </a:p>
          <a:p>
            <a:pPr indent="0" eaLnBrk="1" hangingPunct="1"/>
            <a:r>
              <a:rPr lang="hu-HU" altLang="en-US" b="1" dirty="0" smtClean="0"/>
              <a:t>Egy-egy hálózat csak a kis hányadát felügyeli a több mint 4 milliárd internet erőforrásnak</a:t>
            </a:r>
          </a:p>
          <a:p>
            <a:pPr indent="0" eaLnBrk="1" hangingPunct="1"/>
            <a:r>
              <a:rPr lang="hu-HU" altLang="en-US" b="1" dirty="0" smtClean="0"/>
              <a:t>Ezzel együtt minden egyes Internet erőforrás képes kapcsolatba lépni az összes többivel a hálózat </a:t>
            </a:r>
            <a:r>
              <a:rPr lang="hu-HU" altLang="en-US" b="1" dirty="0" err="1" smtClean="0"/>
              <a:t>interoperabilitása</a:t>
            </a:r>
            <a:r>
              <a:rPr lang="hu-HU" altLang="en-US" b="1" dirty="0" smtClean="0"/>
              <a:t> miatt</a:t>
            </a:r>
          </a:p>
          <a:p>
            <a:pPr indent="0" eaLnBrk="1" hangingPunct="1"/>
            <a:endParaRPr lang="hu-HU" altLang="en-US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6E8042-7018-4DC6-8A4B-501218AD5322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2F5F5-8F5C-426B-B6E5-203F2733ED8F}" type="slidenum">
              <a:rPr lang="hu-HU"/>
              <a:pPr>
                <a:defRPr/>
              </a:pPr>
              <a:t>76</a:t>
            </a:fld>
            <a:endParaRPr lang="hu-HU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altLang="en-US" dirty="0" smtClean="0"/>
              <a:t>Az Internet jövőbeli szerepe-kutatás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 hangingPunct="1"/>
            <a:r>
              <a:rPr lang="hu-HU" altLang="en-US" sz="2400" b="1" dirty="0" smtClean="0"/>
              <a:t>A </a:t>
            </a:r>
            <a:r>
              <a:rPr lang="hu-HU" altLang="en-US" sz="2400" b="1" dirty="0" err="1" smtClean="0"/>
              <a:t>jövöbeli</a:t>
            </a:r>
            <a:r>
              <a:rPr lang="hu-HU" altLang="en-US" sz="2400" b="1" dirty="0" smtClean="0"/>
              <a:t> Internetet úgy kell megtervezni, hogy bármilyen jövőbeni alkalmazást támogasson</a:t>
            </a:r>
          </a:p>
          <a:p>
            <a:pPr indent="0" eaLnBrk="1" hangingPunct="1"/>
            <a:r>
              <a:rPr lang="hu-HU" altLang="en-US" sz="2400" b="1" dirty="0" smtClean="0"/>
              <a:t>A jövő kihívása ,hogy úgy kell fejleszteni a jövő Internetét egy hatékonyabb rendszerré, hogy közben működőképes maradjon</a:t>
            </a:r>
          </a:p>
          <a:p>
            <a:pPr indent="0" eaLnBrk="1" hangingPunct="1"/>
            <a:r>
              <a:rPr lang="hu-HU" altLang="en-US" sz="2400" b="1" dirty="0" smtClean="0"/>
              <a:t>Hosszabb távú </a:t>
            </a:r>
            <a:r>
              <a:rPr lang="hu-HU" altLang="en-US" sz="2400" b="1" dirty="0" err="1" smtClean="0"/>
              <a:t>prekompetitive</a:t>
            </a:r>
            <a:r>
              <a:rPr lang="hu-HU" altLang="en-US" sz="2400" b="1" dirty="0" smtClean="0"/>
              <a:t> kutatásokat kell folytatni számos területen, hogy új paradigmákat lehessen felfedezni, ilyen a GENI projekt</a:t>
            </a:r>
          </a:p>
          <a:p>
            <a:pPr indent="0" eaLnBrk="1" hangingPunct="1"/>
            <a:r>
              <a:rPr lang="hu-HU" altLang="en-US" sz="2400" b="1" dirty="0" smtClean="0"/>
              <a:t>Interdiszciplináris kutatások szükségesek, amelyek figyelembe veszik a gazdasági, társadalmi és szabályozási kérdéseket is</a:t>
            </a:r>
          </a:p>
        </p:txBody>
      </p:sp>
    </p:spTree>
    <p:extLst>
      <p:ext uri="{BB962C8B-B14F-4D97-AF65-F5344CB8AC3E}">
        <p14:creationId xmlns:p14="http://schemas.microsoft.com/office/powerpoint/2010/main" val="35855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83398E-897F-4871-B026-FB9B78E7E1C4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97184-1819-4246-AA9A-C36853E1212C}" type="slidenum">
              <a:rPr lang="hu-HU"/>
              <a:pPr>
                <a:defRPr/>
              </a:pPr>
              <a:t>77</a:t>
            </a:fld>
            <a:endParaRPr lang="hu-HU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jövő Internete</a:t>
            </a: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28775"/>
            <a:ext cx="8153400" cy="4740275"/>
          </a:xfrm>
          <a:noFill/>
        </p:spPr>
        <p:txBody>
          <a:bodyPr/>
          <a:lstStyle/>
          <a:p>
            <a:pPr marL="261938" indent="-206375" eaLnBrk="1" hangingPunct="1"/>
            <a:r>
              <a:rPr lang="hu-HU" altLang="en-US" sz="2400" b="1" dirty="0" smtClean="0"/>
              <a:t>Új hálózati architektúra szükséges az ún. </a:t>
            </a:r>
            <a:r>
              <a:rPr lang="hu-HU" altLang="en-US" sz="2400" b="1" dirty="0" err="1" smtClean="0"/>
              <a:t>big</a:t>
            </a:r>
            <a:r>
              <a:rPr lang="hu-HU" altLang="en-US" sz="2400" b="1" dirty="0" smtClean="0"/>
              <a:t> </a:t>
            </a:r>
            <a:r>
              <a:rPr lang="hu-HU" altLang="en-US" sz="2400" b="1" dirty="0" err="1" smtClean="0"/>
              <a:t>science</a:t>
            </a:r>
            <a:r>
              <a:rPr lang="hu-HU" altLang="en-US" sz="2400" b="1" dirty="0" smtClean="0"/>
              <a:t>  (CERN, Óceán kutatás ... ) és a kritikus infrastruktúrák számára.</a:t>
            </a:r>
          </a:p>
          <a:p>
            <a:pPr marL="261938" indent="-206375" eaLnBrk="1" hangingPunct="1"/>
            <a:r>
              <a:rPr lang="hu-HU" altLang="en-US" sz="2400" b="1" dirty="0" smtClean="0"/>
              <a:t>A tudomány az igazi hajtóerő az új generációs Internet hálózat megalkotására</a:t>
            </a:r>
          </a:p>
          <a:p>
            <a:pPr marL="261938" indent="-206375" eaLnBrk="1" hangingPunct="1"/>
            <a:r>
              <a:rPr lang="hu-HU" altLang="en-US" sz="2400" b="1" dirty="0" smtClean="0"/>
              <a:t>A kérdés mi jöhet az IPv6 és DNS után</a:t>
            </a:r>
          </a:p>
          <a:p>
            <a:pPr marL="261938" indent="-206375" eaLnBrk="1" hangingPunct="1"/>
            <a:r>
              <a:rPr lang="hu-HU" altLang="en-US" sz="2400" b="1" dirty="0" smtClean="0"/>
              <a:t>Az IPv6 még nem terjedt el igazán</a:t>
            </a:r>
          </a:p>
          <a:p>
            <a:pPr marL="261938" indent="-206375" eaLnBrk="1" hangingPunct="1"/>
            <a:r>
              <a:rPr lang="hu-HU" altLang="en-US" sz="2400" b="1" dirty="0" smtClean="0"/>
              <a:t>Az új architektúra kidolgozásához olyan projektek kellenek mint a GENI</a:t>
            </a: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451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F1930F-332B-442A-936B-DFEBB04959DF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73FFD-1A16-427D-94AA-351BE2D50677}" type="slidenum">
              <a:rPr lang="hu-HU"/>
              <a:pPr>
                <a:defRPr/>
              </a:pPr>
              <a:t>78</a:t>
            </a:fld>
            <a:endParaRPr lang="hu-HU"/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01675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sz="3600" smtClean="0">
                <a:solidFill>
                  <a:srgbClr val="0032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GENI: Global Environment </a:t>
            </a:r>
            <a:br>
              <a:rPr lang="hu-HU" sz="3600" smtClean="0">
                <a:solidFill>
                  <a:srgbClr val="0032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3600" smtClean="0">
                <a:solidFill>
                  <a:srgbClr val="00329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Network Innovation</a:t>
            </a:r>
            <a:endParaRPr lang="en-US" sz="3600" smtClean="0">
              <a:solidFill>
                <a:srgbClr val="00329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9138"/>
            <a:ext cx="8153400" cy="4379912"/>
          </a:xfrm>
          <a:noFill/>
        </p:spPr>
        <p:txBody>
          <a:bodyPr/>
          <a:lstStyle/>
          <a:p>
            <a:pPr marL="261938" indent="-206375" eaLnBrk="1" hangingPunct="1">
              <a:lnSpc>
                <a:spcPct val="80000"/>
              </a:lnSpc>
            </a:pPr>
            <a:r>
              <a:rPr lang="hu-HU" altLang="en-US" sz="2400" b="1" dirty="0" smtClean="0"/>
              <a:t>Az Internet nem kész a jövő szerepére</a:t>
            </a:r>
          </a:p>
          <a:p>
            <a:pPr marL="261938" indent="-206375" eaLnBrk="1" hangingPunct="1">
              <a:lnSpc>
                <a:spcPct val="80000"/>
              </a:lnSpc>
            </a:pPr>
            <a:r>
              <a:rPr lang="hu-HU" altLang="en-US" sz="2400" b="1" dirty="0" smtClean="0"/>
              <a:t>GENI koncepció: építsd meg a jövő hálózatát megfelelő tudományos megalapozottsággal, úgy hogy az a jelenlegi korlátokat feloldja és felgyorsítsa  az innovációt.</a:t>
            </a:r>
          </a:p>
          <a:p>
            <a:pPr marL="261938" indent="-206375" eaLnBrk="1" hangingPunct="1">
              <a:lnSpc>
                <a:spcPct val="80000"/>
              </a:lnSpc>
            </a:pPr>
            <a:r>
              <a:rPr lang="hu-HU" altLang="en-US" sz="2400" b="1" dirty="0" smtClean="0"/>
              <a:t>Lehetővé teszi forradalmi új ötletek és technológiák fogadását, amelyek a XXI. századi Internet alapját képezik és amely a gazdasági növekedés motorja lehet</a:t>
            </a:r>
          </a:p>
          <a:p>
            <a:pPr marL="261938" indent="-206375" eaLnBrk="1" hangingPunct="1">
              <a:lnSpc>
                <a:spcPct val="80000"/>
              </a:lnSpc>
            </a:pPr>
            <a:r>
              <a:rPr lang="hu-HU" altLang="en-US" sz="2400" b="1" dirty="0" smtClean="0"/>
              <a:t>Egy megosztott hálózati környezetet kell létrehozni, amely támogatja a kísérletezést új hálózati architektúrák kialakítása céljából </a:t>
            </a: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9542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A46DDC-A047-4657-BEA4-5F37692283EE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71CAB-FCAA-4041-83EF-9455B4F76705}" type="slidenum">
              <a:rPr lang="hu-HU"/>
              <a:pPr>
                <a:defRPr/>
              </a:pPr>
              <a:t>79</a:t>
            </a:fld>
            <a:endParaRPr lang="hu-HU"/>
          </a:p>
        </p:txBody>
      </p:sp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01675"/>
            <a:ext cx="82296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GENI: </a:t>
            </a:r>
            <a:r>
              <a:rPr lang="hu-HU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Glogal</a:t>
            </a:r>
            <a:r>
              <a:rPr lang="hu-H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</a:t>
            </a:r>
            <a:r>
              <a:rPr lang="hu-H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hu-H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r>
              <a:rPr lang="hu-HU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Network </a:t>
            </a:r>
            <a:r>
              <a:rPr lang="hu-HU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Innovation</a:t>
            </a: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6113"/>
            <a:ext cx="8153400" cy="4452937"/>
          </a:xfrm>
          <a:noFill/>
        </p:spPr>
        <p:txBody>
          <a:bodyPr/>
          <a:lstStyle/>
          <a:p>
            <a:pPr marL="261938" indent="-206375" eaLnBrk="1" hangingPunct="1">
              <a:buFontTx/>
              <a:buNone/>
            </a:pPr>
            <a:r>
              <a:rPr lang="hu-HU" altLang="en-US" sz="2400" b="1" dirty="0" smtClean="0"/>
              <a:t>A megosztott hálózati környezet lehetőségei:</a:t>
            </a:r>
          </a:p>
          <a:p>
            <a:pPr marL="261938" indent="-206375" eaLnBrk="1" hangingPunct="1"/>
            <a:r>
              <a:rPr lang="hu-HU" altLang="en-US" sz="2400" b="1" dirty="0" smtClean="0"/>
              <a:t>Párhuzamos kísérletek nagyszámú kísérleti hálózaton és elosztott szolgáltatással</a:t>
            </a:r>
          </a:p>
          <a:p>
            <a:pPr marL="261938" indent="-206375" eaLnBrk="1" hangingPunct="1"/>
            <a:r>
              <a:rPr lang="hu-HU" altLang="en-US" sz="2400" b="1" dirty="0" smtClean="0"/>
              <a:t>A kísérleti hálózatok összekapcsolása és az Internettel való kapcsolódás vizsgálata</a:t>
            </a:r>
          </a:p>
          <a:p>
            <a:pPr marL="261938" indent="-206375" eaLnBrk="1" hangingPunct="1"/>
            <a:r>
              <a:rPr lang="hu-HU" altLang="en-US" sz="2400" b="1" dirty="0" smtClean="0"/>
              <a:t>Valódi felhasználok a </a:t>
            </a:r>
            <a:r>
              <a:rPr lang="hu-HU" altLang="en-US" sz="2400" b="1" dirty="0" err="1" smtClean="0"/>
              <a:t>kisérleti</a:t>
            </a:r>
            <a:r>
              <a:rPr lang="hu-HU" altLang="en-US" sz="2400" b="1" dirty="0" smtClean="0"/>
              <a:t> szolgáltatások tesztelésére</a:t>
            </a:r>
          </a:p>
          <a:p>
            <a:pPr marL="261938" indent="-206375" eaLnBrk="1" hangingPunct="1"/>
            <a:r>
              <a:rPr lang="hu-HU" altLang="en-US" sz="2400" b="1" dirty="0" smtClean="0"/>
              <a:t>Megfigyelések, mérések a kísérletek eredményeinek értékelésére</a:t>
            </a: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97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B926C17-0E5E-4013-8894-28DA0B7B3223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096DE-1338-4A8E-97D1-A811B6E7A772}" type="slidenum">
              <a:rPr lang="hu-HU"/>
              <a:pPr>
                <a:defRPr/>
              </a:pPr>
              <a:t>8</a:t>
            </a:fld>
            <a:endParaRPr lang="hu-HU"/>
          </a:p>
        </p:txBody>
      </p:sp>
      <p:sp>
        <p:nvSpPr>
          <p:cNvPr id="489474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 eaLnBrk="0" hangingPunct="0">
              <a:defRPr/>
            </a:pPr>
            <a:r>
              <a:rPr lang="en-GB" sz="42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Az Internet története - beindulás</a:t>
            </a: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685800" y="2060575"/>
            <a:ext cx="77724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rgbClr val="0D2C6A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D2C6A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D2C6A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D2C6A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en-GB" altLang="hu-HU" b="1">
                <a:solidFill>
                  <a:schemeClr val="tx1"/>
                </a:solidFill>
              </a:rPr>
              <a:t>19</a:t>
            </a:r>
            <a:r>
              <a:rPr lang="hu-HU" altLang="hu-HU" b="1">
                <a:solidFill>
                  <a:schemeClr val="tx1"/>
                </a:solidFill>
              </a:rPr>
              <a:t>73</a:t>
            </a:r>
            <a:r>
              <a:rPr lang="en-GB" altLang="hu-HU" b="1">
                <a:solidFill>
                  <a:schemeClr val="tx1"/>
                </a:solidFill>
              </a:rPr>
              <a:t>-</a:t>
            </a:r>
            <a:r>
              <a:rPr lang="hu-HU" altLang="hu-HU" b="1">
                <a:solidFill>
                  <a:schemeClr val="tx1"/>
                </a:solidFill>
              </a:rPr>
              <a:t>74</a:t>
            </a:r>
            <a:r>
              <a:rPr lang="en-GB" altLang="hu-HU" b="1">
                <a:solidFill>
                  <a:schemeClr val="tx1"/>
                </a:solidFill>
              </a:rPr>
              <a:t>  - Vint Cerf és Bob Kahn kialakítják a TCP/IP protokollt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en-GB" altLang="hu-HU" b="1">
                <a:solidFill>
                  <a:schemeClr val="tx1"/>
                </a:solidFill>
              </a:rPr>
              <a:t>1982 -  Internet hálózat elnevezés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en-GB" altLang="hu-HU" b="1">
                <a:solidFill>
                  <a:schemeClr val="tx1"/>
                </a:solidFill>
              </a:rPr>
              <a:t>1987 – több</a:t>
            </a:r>
            <a:r>
              <a:rPr lang="hu-HU" altLang="hu-HU" b="1">
                <a:solidFill>
                  <a:schemeClr val="tx1"/>
                </a:solidFill>
              </a:rPr>
              <a:t>,</a:t>
            </a:r>
            <a:r>
              <a:rPr lang="en-GB" altLang="hu-HU" b="1">
                <a:solidFill>
                  <a:schemeClr val="tx1"/>
                </a:solidFill>
              </a:rPr>
              <a:t> mint 10.000 hoszt</a:t>
            </a:r>
          </a:p>
          <a:p>
            <a:pPr algn="l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•"/>
            </a:pPr>
            <a:r>
              <a:rPr lang="en-GB" altLang="hu-HU" b="1">
                <a:solidFill>
                  <a:schemeClr val="tx1"/>
                </a:solidFill>
              </a:rPr>
              <a:t>1990 -  több</a:t>
            </a:r>
            <a:r>
              <a:rPr lang="hu-HU" altLang="hu-HU" b="1">
                <a:solidFill>
                  <a:schemeClr val="tx1"/>
                </a:solidFill>
              </a:rPr>
              <a:t>,</a:t>
            </a:r>
            <a:r>
              <a:rPr lang="en-GB" altLang="hu-HU" b="1">
                <a:solidFill>
                  <a:schemeClr val="tx1"/>
                </a:solidFill>
              </a:rPr>
              <a:t> mint 300.000 hoszt - a hálózat biztonsági kérdése</a:t>
            </a:r>
            <a:r>
              <a:rPr lang="hu-HU" altLang="hu-HU" b="1">
                <a:solidFill>
                  <a:schemeClr val="tx1"/>
                </a:solidFill>
              </a:rPr>
              <a:t>i </a:t>
            </a:r>
            <a:r>
              <a:rPr lang="en-GB" altLang="hu-HU" b="1">
                <a:solidFill>
                  <a:schemeClr val="tx1"/>
                </a:solidFill>
              </a:rPr>
              <a:t> el</a:t>
            </a:r>
            <a:r>
              <a:rPr lang="hu-HU" altLang="hu-HU" b="1">
                <a:solidFill>
                  <a:schemeClr val="tx1"/>
                </a:solidFill>
              </a:rPr>
              <a:t>ő</a:t>
            </a:r>
            <a:r>
              <a:rPr lang="en-GB" altLang="hu-HU" b="1">
                <a:solidFill>
                  <a:schemeClr val="tx1"/>
                </a:solidFill>
              </a:rPr>
              <a:t>jönnek - az Internet Worm 6000-60.000 hosztot támadott meg.</a:t>
            </a:r>
          </a:p>
        </p:txBody>
      </p:sp>
    </p:spTree>
    <p:extLst>
      <p:ext uri="{BB962C8B-B14F-4D97-AF65-F5344CB8AC3E}">
        <p14:creationId xmlns:p14="http://schemas.microsoft.com/office/powerpoint/2010/main" val="1522956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6237287"/>
          </a:xfrm>
          <a:noFill/>
        </p:spPr>
      </p:pic>
    </p:spTree>
    <p:extLst>
      <p:ext uri="{BB962C8B-B14F-4D97-AF65-F5344CB8AC3E}">
        <p14:creationId xmlns:p14="http://schemas.microsoft.com/office/powerpoint/2010/main" val="19352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24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6237287"/>
          </a:xfrm>
          <a:noFill/>
        </p:spPr>
      </p:pic>
    </p:spTree>
    <p:extLst>
      <p:ext uri="{BB962C8B-B14F-4D97-AF65-F5344CB8AC3E}">
        <p14:creationId xmlns:p14="http://schemas.microsoft.com/office/powerpoint/2010/main" val="42696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4E92FE-E00E-409D-9214-0BD40C98E990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4188E-66B3-4383-9578-30EA4E904F2D}" type="slidenum">
              <a:rPr lang="hu-HU"/>
              <a:pPr>
                <a:defRPr/>
              </a:pPr>
              <a:t>82</a:t>
            </a:fld>
            <a:endParaRPr lang="hu-HU"/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588" y="-346075"/>
            <a:ext cx="11941176" cy="755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7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7D75B1-1830-4811-9755-48E06760D832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8121-0F2B-4D2E-9902-4C6668835CFE}" type="slidenum">
              <a:rPr lang="hu-HU"/>
              <a:pPr>
                <a:defRPr/>
              </a:pPr>
              <a:t>83</a:t>
            </a:fld>
            <a:endParaRPr lang="hu-HU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6113"/>
            <a:ext cx="8153400" cy="4452937"/>
          </a:xfrm>
          <a:noFill/>
        </p:spPr>
        <p:txBody>
          <a:bodyPr/>
          <a:lstStyle/>
          <a:p>
            <a:pPr marL="265113" indent="-206375" eaLnBrk="1" hangingPunct="1">
              <a:lnSpc>
                <a:spcPct val="80000"/>
              </a:lnSpc>
              <a:buFontTx/>
              <a:buNone/>
            </a:pPr>
            <a:r>
              <a:rPr lang="hu-HU" altLang="en-US" sz="2400" b="1" dirty="0" smtClean="0"/>
              <a:t>Alkalmazások:</a:t>
            </a:r>
          </a:p>
          <a:p>
            <a:pPr marL="265113" indent="-206375" eaLnBrk="1" hangingPunct="1">
              <a:lnSpc>
                <a:spcPct val="80000"/>
              </a:lnSpc>
            </a:pPr>
            <a:r>
              <a:rPr lang="hu-HU" altLang="en-US" sz="2400" b="1" dirty="0" smtClean="0"/>
              <a:t>Kritikus infrastruktúra</a:t>
            </a:r>
          </a:p>
          <a:p>
            <a:pPr marL="265113" indent="-206375" eaLnBrk="1" hangingPunct="1">
              <a:lnSpc>
                <a:spcPct val="80000"/>
              </a:lnSpc>
            </a:pPr>
            <a:r>
              <a:rPr lang="hu-HU" altLang="en-US" sz="2400" b="1" dirty="0" smtClean="0"/>
              <a:t>Adat </a:t>
            </a:r>
            <a:r>
              <a:rPr lang="hu-HU" altLang="en-US" sz="2400" b="1" dirty="0" err="1" smtClean="0"/>
              <a:t>Grid</a:t>
            </a:r>
            <a:endParaRPr lang="hu-HU" altLang="en-US" sz="2400" b="1" dirty="0" smtClean="0"/>
          </a:p>
          <a:p>
            <a:pPr marL="265113" indent="-206375" eaLnBrk="1" hangingPunct="1">
              <a:lnSpc>
                <a:spcPct val="80000"/>
              </a:lnSpc>
            </a:pPr>
            <a:r>
              <a:rPr lang="hu-HU" altLang="en-US" sz="2400" b="1" dirty="0" err="1" smtClean="0"/>
              <a:t>E-science</a:t>
            </a:r>
            <a:endParaRPr lang="hu-HU" altLang="en-US" sz="2400" b="1" dirty="0" smtClean="0"/>
          </a:p>
          <a:p>
            <a:pPr marL="265113" indent="-206375" eaLnBrk="1" hangingPunct="1">
              <a:lnSpc>
                <a:spcPct val="80000"/>
              </a:lnSpc>
            </a:pPr>
            <a:r>
              <a:rPr lang="hu-HU" altLang="en-US" sz="2400" b="1" dirty="0" smtClean="0"/>
              <a:t>Szenzor hálózatok</a:t>
            </a:r>
          </a:p>
          <a:p>
            <a:pPr marL="265113" indent="-206375" eaLnBrk="1" hangingPunct="1">
              <a:lnSpc>
                <a:spcPct val="80000"/>
              </a:lnSpc>
            </a:pPr>
            <a:r>
              <a:rPr lang="hu-HU" altLang="en-US" sz="2400" b="1" dirty="0" smtClean="0"/>
              <a:t>Beágyazott rendszerek</a:t>
            </a:r>
          </a:p>
          <a:p>
            <a:pPr marL="265113" indent="-206375" eaLnBrk="1" hangingPunct="1">
              <a:lnSpc>
                <a:spcPct val="80000"/>
              </a:lnSpc>
            </a:pPr>
            <a:r>
              <a:rPr lang="hu-HU" altLang="en-US" sz="2400" b="1" dirty="0" smtClean="0"/>
              <a:t>Digitális életvitel</a:t>
            </a:r>
          </a:p>
          <a:p>
            <a:pPr marL="265113" indent="-206375" eaLnBrk="1" hangingPunct="1">
              <a:lnSpc>
                <a:spcPct val="80000"/>
              </a:lnSpc>
              <a:buFontTx/>
              <a:buNone/>
            </a:pPr>
            <a:r>
              <a:rPr lang="hu-HU" altLang="en-US" sz="2400" b="1" dirty="0" smtClean="0"/>
              <a:t>Egyes vélemények szerint az új generációs Internet olyan forradalmi lesz mint a PC</a:t>
            </a:r>
          </a:p>
          <a:p>
            <a:pPr marL="265113" indent="-206375" eaLnBrk="1" hangingPunct="1">
              <a:lnSpc>
                <a:spcPct val="80000"/>
              </a:lnSpc>
              <a:buFontTx/>
              <a:buNone/>
            </a:pPr>
            <a:r>
              <a:rPr lang="hu-HU" altLang="en-US" sz="2400" b="1" dirty="0" smtClean="0"/>
              <a:t>A GENI projekt nyitott a nemzetközi együttműködésre, így Magyarország illetve az NIIF részt vehet ezen új projektben</a:t>
            </a:r>
            <a:endParaRPr lang="en-US" altLang="en-US" sz="2400" b="1" dirty="0" smtClean="0"/>
          </a:p>
        </p:txBody>
      </p:sp>
      <p:sp>
        <p:nvSpPr>
          <p:cNvPr id="686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/>
              <a:t> </a:t>
            </a:r>
            <a:endParaRPr lang="en-US" altLang="en-US" dirty="0" smtClean="0"/>
          </a:p>
        </p:txBody>
      </p:sp>
      <p:sp>
        <p:nvSpPr>
          <p:cNvPr id="667653" name="Rectangle 5"/>
          <p:cNvSpPr>
            <a:spLocks noChangeArrowheads="1"/>
          </p:cNvSpPr>
          <p:nvPr/>
        </p:nvSpPr>
        <p:spPr bwMode="auto">
          <a:xfrm>
            <a:off x="663575" y="692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hu-H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GENI: Global </a:t>
            </a:r>
            <a:r>
              <a:rPr lang="hu-HU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Environment</a:t>
            </a:r>
            <a:r>
              <a:rPr lang="hu-H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br>
              <a:rPr lang="hu-H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r>
              <a:rPr lang="hu-HU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for</a:t>
            </a:r>
            <a:r>
              <a:rPr lang="hu-H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Network </a:t>
            </a:r>
            <a:r>
              <a:rPr lang="hu-HU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Innovation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 txBox="1">
            <a:spLocks noGrp="1"/>
          </p:cNvSpPr>
          <p:nvPr/>
        </p:nvSpPr>
        <p:spPr bwMode="auto">
          <a:xfrm>
            <a:off x="533400" y="6518275"/>
            <a:ext cx="21336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fld id="{BD1F118C-0E6B-4188-B538-626757AECC2B}" type="datetime1">
              <a:rPr lang="en-GB" sz="1400">
                <a:solidFill>
                  <a:schemeClr val="tx1"/>
                </a:solidFill>
                <a:latin typeface="+mn-lt"/>
              </a:rPr>
              <a:pPr algn="l">
                <a:defRPr/>
              </a:pPr>
              <a:t>20/02/2015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Élőláb helye 4"/>
          <p:cNvSpPr txBox="1">
            <a:spLocks noGrp="1"/>
          </p:cNvSpPr>
          <p:nvPr/>
        </p:nvSpPr>
        <p:spPr bwMode="auto">
          <a:xfrm>
            <a:off x="3048000" y="6518275"/>
            <a:ext cx="28956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hu-HU" sz="1400">
                <a:solidFill>
                  <a:schemeClr val="tx1"/>
                </a:solidFill>
                <a:latin typeface="+mn-lt"/>
              </a:rPr>
              <a:t>Future Internet  Program </a:t>
            </a:r>
          </a:p>
        </p:txBody>
      </p:sp>
      <p:sp>
        <p:nvSpPr>
          <p:cNvPr id="7" name="Dia számának helye 5"/>
          <p:cNvSpPr txBox="1">
            <a:spLocks noGrp="1"/>
          </p:cNvSpPr>
          <p:nvPr/>
        </p:nvSpPr>
        <p:spPr bwMode="auto">
          <a:xfrm>
            <a:off x="6538913" y="6521450"/>
            <a:ext cx="21336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4897090C-0250-484B-9256-37581F3D87CE}" type="slidenum">
              <a:rPr lang="hu-HU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84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40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402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5903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14023" name="Rectangle 5"/>
          <p:cNvSpPr>
            <a:spLocks noChangeArrowheads="1"/>
          </p:cNvSpPr>
          <p:nvPr/>
        </p:nvSpPr>
        <p:spPr bwMode="auto">
          <a:xfrm>
            <a:off x="-1404938" y="3290888"/>
            <a:ext cx="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1pPr>
            <a:lvl2pPr marL="742950" indent="-28575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2pPr>
            <a:lvl3pPr marL="11430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3pPr>
            <a:lvl4pPr marL="16002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4pPr>
            <a:lvl5pPr marL="20574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9pPr>
          </a:lstStyle>
          <a:p>
            <a:pPr algn="l"/>
            <a:endParaRPr lang="en-US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1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 txBox="1">
            <a:spLocks noGrp="1"/>
          </p:cNvSpPr>
          <p:nvPr/>
        </p:nvSpPr>
        <p:spPr bwMode="auto">
          <a:xfrm>
            <a:off x="533400" y="6518275"/>
            <a:ext cx="21336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fld id="{0E210138-83AF-427A-9E90-38E0D9C29E01}" type="datetime1">
              <a:rPr lang="en-GB" sz="1400">
                <a:solidFill>
                  <a:schemeClr val="tx1"/>
                </a:solidFill>
                <a:latin typeface="+mn-lt"/>
              </a:rPr>
              <a:pPr algn="l">
                <a:defRPr/>
              </a:pPr>
              <a:t>20/02/2015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Élőláb helye 4"/>
          <p:cNvSpPr txBox="1">
            <a:spLocks noGrp="1"/>
          </p:cNvSpPr>
          <p:nvPr/>
        </p:nvSpPr>
        <p:spPr bwMode="auto">
          <a:xfrm>
            <a:off x="3048000" y="6518275"/>
            <a:ext cx="28956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hu-HU" sz="1400">
                <a:solidFill>
                  <a:schemeClr val="tx1"/>
                </a:solidFill>
                <a:latin typeface="+mn-lt"/>
              </a:rPr>
              <a:t>Future Internet  Program </a:t>
            </a:r>
          </a:p>
        </p:txBody>
      </p:sp>
      <p:sp>
        <p:nvSpPr>
          <p:cNvPr id="6" name="Dia számának helye 5"/>
          <p:cNvSpPr txBox="1">
            <a:spLocks noGrp="1"/>
          </p:cNvSpPr>
          <p:nvPr/>
        </p:nvSpPr>
        <p:spPr bwMode="auto">
          <a:xfrm>
            <a:off x="6538913" y="6521450"/>
            <a:ext cx="21336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4C02B119-15E9-4992-AC5D-6D5CCBDB1589}" type="slidenum">
              <a:rPr lang="hu-HU" sz="1400">
                <a:solidFill>
                  <a:schemeClr val="tx1"/>
                </a:solidFill>
                <a:latin typeface="+mn-lt"/>
              </a:rPr>
              <a:pPr algn="r">
                <a:defRPr/>
              </a:pPr>
              <a:t>86</a:t>
            </a:fld>
            <a:endParaRPr lang="hu-HU" sz="14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2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299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5976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1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65188"/>
          </a:xfrm>
        </p:spPr>
        <p:txBody>
          <a:bodyPr/>
          <a:lstStyle/>
          <a:p>
            <a:r>
              <a:rPr lang="hu-HU" altLang="en-US" sz="1800" b="0" smtClean="0">
                <a:solidFill>
                  <a:schemeClr val="tx1"/>
                </a:solidFill>
              </a:rPr>
              <a:t>EU FP7 keretprogram struktúra</a:t>
            </a:r>
          </a:p>
        </p:txBody>
      </p:sp>
      <p:pic>
        <p:nvPicPr>
          <p:cNvPr id="2119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9144000" cy="4967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0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7618413" y="5224463"/>
            <a:ext cx="137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33" tIns="40067" rIns="80133" bIns="40067">
            <a:spAutoFit/>
          </a:bodyPr>
          <a:lstStyle/>
          <a:p>
            <a:pPr algn="l" defTabSz="449358" eaLnBrk="0" hangingPunct="0">
              <a:spcBef>
                <a:spcPct val="50000"/>
              </a:spcBef>
              <a:buClr>
                <a:srgbClr val="000000"/>
              </a:buClr>
              <a:buSzPct val="100000"/>
              <a:defRPr/>
            </a:pPr>
            <a:endParaRPr lang="en-US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1317" name="AutoShape 5"/>
          <p:cNvSpPr>
            <a:spLocks noChangeAspect="1" noChangeArrowheads="1"/>
          </p:cNvSpPr>
          <p:nvPr/>
        </p:nvSpPr>
        <p:spPr bwMode="auto">
          <a:xfrm>
            <a:off x="855663" y="1000125"/>
            <a:ext cx="7075487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33" tIns="40067" rIns="80133" bIns="40067"/>
          <a:lstStyle/>
          <a:p>
            <a:pPr algn="l" defTabSz="393710" eaLnBrk="0" hangingPunct="0">
              <a:buClr>
                <a:srgbClr val="000000"/>
              </a:buClr>
              <a:buSzPct val="100000"/>
              <a:defRPr/>
            </a:pP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652951" y="1500174"/>
            <a:ext cx="7278819" cy="4315376"/>
          </a:xfrm>
          <a:prstGeom prst="ellipse">
            <a:avLst/>
          </a:prstGeom>
          <a:gradFill rotWithShape="1">
            <a:gsLst>
              <a:gs pos="0">
                <a:srgbClr val="99CCFF">
                  <a:gamma/>
                  <a:shade val="66667"/>
                  <a:invGamma/>
                </a:srgbClr>
              </a:gs>
              <a:gs pos="50000">
                <a:srgbClr val="99CCFF">
                  <a:alpha val="10001"/>
                </a:srgbClr>
              </a:gs>
              <a:gs pos="100000">
                <a:srgbClr val="99CCFF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0133" tIns="40067" rIns="80133" bIns="40067"/>
          <a:lstStyle/>
          <a:p>
            <a:pPr algn="l" defTabSz="449358" eaLnBrk="0" hangingPunct="0">
              <a:buClr>
                <a:srgbClr val="000000"/>
              </a:buClr>
              <a:buSzPct val="100000"/>
              <a:defRPr/>
            </a:pP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1319" name="AutoShape 7"/>
          <p:cNvSpPr>
            <a:spLocks noChangeArrowheads="1"/>
          </p:cNvSpPr>
          <p:nvPr/>
        </p:nvSpPr>
        <p:spPr bwMode="auto">
          <a:xfrm>
            <a:off x="1203325" y="2174875"/>
            <a:ext cx="3019425" cy="1892300"/>
          </a:xfrm>
          <a:prstGeom prst="roundRect">
            <a:avLst>
              <a:gd name="adj" fmla="val 16667"/>
            </a:avLst>
          </a:prstGeom>
          <a:solidFill>
            <a:srgbClr val="00FF00">
              <a:alpha val="25000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80133" tIns="40067" rIns="80133" bIns="40067"/>
          <a:lstStyle/>
          <a:p>
            <a:pPr algn="l" defTabSz="393710" eaLnBrk="0" hangingPunct="0">
              <a:buClr>
                <a:srgbClr val="000000"/>
              </a:buClr>
              <a:buSzPct val="100000"/>
              <a:defRPr/>
            </a:pP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>
            <a:off x="4222750" y="2174875"/>
            <a:ext cx="3022600" cy="1892300"/>
          </a:xfrm>
          <a:prstGeom prst="roundRect">
            <a:avLst>
              <a:gd name="adj" fmla="val 16667"/>
            </a:avLst>
          </a:prstGeom>
          <a:solidFill>
            <a:srgbClr val="CC99FF">
              <a:alpha val="25000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80133" tIns="40067" rIns="80133" bIns="40067"/>
          <a:lstStyle/>
          <a:p>
            <a:pPr algn="l" defTabSz="393710" eaLnBrk="0" hangingPunct="0">
              <a:buClr>
                <a:srgbClr val="000000"/>
              </a:buClr>
              <a:buSzPct val="100000"/>
              <a:defRPr/>
            </a:pP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1321" name="AutoShape 9"/>
          <p:cNvSpPr>
            <a:spLocks noChangeArrowheads="1"/>
          </p:cNvSpPr>
          <p:nvPr/>
        </p:nvSpPr>
        <p:spPr bwMode="auto">
          <a:xfrm>
            <a:off x="2027238" y="4067175"/>
            <a:ext cx="4394200" cy="1165225"/>
          </a:xfrm>
          <a:prstGeom prst="roundRect">
            <a:avLst>
              <a:gd name="adj" fmla="val 16667"/>
            </a:avLst>
          </a:prstGeom>
          <a:solidFill>
            <a:srgbClr val="FF99CC">
              <a:alpha val="25000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80133" tIns="40067" rIns="80133" bIns="40067"/>
          <a:lstStyle/>
          <a:p>
            <a:pPr algn="l" defTabSz="393710" eaLnBrk="0" hangingPunct="0">
              <a:buClr>
                <a:srgbClr val="000000"/>
              </a:buClr>
              <a:buSzPct val="100000"/>
              <a:defRPr/>
            </a:pP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4222750" y="2208213"/>
            <a:ext cx="3022600" cy="172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marL="158597" indent="-158597" defTabSz="838893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n-GB" sz="1100" b="1" dirty="0">
                <a:solidFill>
                  <a:srgbClr val="000000"/>
                </a:solidFill>
                <a:latin typeface="Times New Roman" pitchFamily="18" charset="0"/>
              </a:rPr>
              <a:t>Creating Industrial Leadership and Competitive Frameworks</a:t>
            </a:r>
            <a:endParaRPr lang="en-GB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58597" indent="-158597" algn="l" defTabSz="838893" eaLnBrk="0" hangingPunct="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fr-BE" sz="1100" dirty="0">
                <a:solidFill>
                  <a:srgbClr val="000000"/>
                </a:solidFill>
                <a:latin typeface="Times New Roman" pitchFamily="18" charset="0"/>
              </a:rPr>
              <a:t>Leadership in </a:t>
            </a:r>
            <a:r>
              <a:rPr lang="fr-BE" sz="1100" dirty="0" err="1">
                <a:solidFill>
                  <a:srgbClr val="000000"/>
                </a:solidFill>
                <a:latin typeface="Times New Roman" pitchFamily="18" charset="0"/>
              </a:rPr>
              <a:t>enabling</a:t>
            </a:r>
            <a:r>
              <a:rPr lang="fr-BE" sz="1100" dirty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fr-BE" sz="1100" dirty="0" err="1">
                <a:solidFill>
                  <a:srgbClr val="000000"/>
                </a:solidFill>
                <a:latin typeface="Times New Roman" pitchFamily="18" charset="0"/>
              </a:rPr>
              <a:t>industrial</a:t>
            </a:r>
            <a:r>
              <a:rPr lang="fr-BE" sz="1100" dirty="0">
                <a:solidFill>
                  <a:srgbClr val="000000"/>
                </a:solidFill>
                <a:latin typeface="Times New Roman" pitchFamily="18" charset="0"/>
              </a:rPr>
              <a:t> technologies</a:t>
            </a:r>
          </a:p>
          <a:p>
            <a:pPr marL="315802" lvl="1" indent="80690" algn="l" defTabSz="838893" eaLnBrk="0" hangingPunct="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b="1" dirty="0">
                <a:solidFill>
                  <a:srgbClr val="000000"/>
                </a:solidFill>
                <a:latin typeface="Times New Roman" pitchFamily="18" charset="0"/>
              </a:rPr>
              <a:t>ICT</a:t>
            </a:r>
          </a:p>
          <a:p>
            <a:pPr marL="315802" lvl="1" indent="80690" algn="l" defTabSz="838893" eaLnBrk="0" hangingPunct="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Nanotech., Materials, Manuf. and Processing </a:t>
            </a:r>
          </a:p>
          <a:p>
            <a:pPr marL="315802" lvl="1" indent="80690" algn="l" defTabSz="838893" eaLnBrk="0" hangingPunct="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Biotechnology</a:t>
            </a:r>
          </a:p>
          <a:p>
            <a:pPr marL="315802" lvl="1" indent="80690" algn="l" defTabSz="838893" eaLnBrk="0" hangingPunct="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Space</a:t>
            </a:r>
          </a:p>
          <a:p>
            <a:pPr marL="158597" indent="-158597" algn="l" defTabSz="838893" eaLnBrk="0" hangingPunct="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Access to risk finance </a:t>
            </a:r>
          </a:p>
          <a:p>
            <a:pPr marL="158597" indent="-158597" algn="l" defTabSz="838893" eaLnBrk="0" hangingPunct="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Innovation in SMEs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2155825" y="4254500"/>
            <a:ext cx="4119563" cy="101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marL="158597" indent="-158597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defRPr/>
            </a:pPr>
            <a:r>
              <a:rPr lang="en-GB" sz="1100" b="1" dirty="0">
                <a:solidFill>
                  <a:srgbClr val="000000"/>
                </a:solidFill>
                <a:latin typeface="Times New Roman" pitchFamily="18" charset="0"/>
              </a:rPr>
              <a:t>Excellence in the Science Base</a:t>
            </a:r>
          </a:p>
          <a:p>
            <a:pPr marL="158597" indent="-158597" algn="l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Frontier research (ERC)</a:t>
            </a:r>
          </a:p>
          <a:p>
            <a:pPr marL="158597" indent="-158597" algn="l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fr-BE" sz="1100" dirty="0">
                <a:solidFill>
                  <a:srgbClr val="000000"/>
                </a:solidFill>
                <a:latin typeface="Times New Roman" pitchFamily="18" charset="0"/>
              </a:rPr>
              <a:t>Future and </a:t>
            </a:r>
            <a:r>
              <a:rPr lang="fr-BE" sz="1100" dirty="0" err="1">
                <a:solidFill>
                  <a:srgbClr val="000000"/>
                </a:solidFill>
                <a:latin typeface="Times New Roman" pitchFamily="18" charset="0"/>
              </a:rPr>
              <a:t>Emerging</a:t>
            </a:r>
            <a:r>
              <a:rPr lang="fr-BE" sz="1100" dirty="0">
                <a:solidFill>
                  <a:srgbClr val="000000"/>
                </a:solidFill>
                <a:latin typeface="Times New Roman" pitchFamily="18" charset="0"/>
              </a:rPr>
              <a:t> Technologies (FET)</a:t>
            </a:r>
            <a:endParaRPr lang="en-GB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58597" indent="-158597" algn="l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Skills and career development (Marie Curie)</a:t>
            </a:r>
          </a:p>
          <a:p>
            <a:pPr marL="158597" indent="-158597" algn="l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Research infrastructures</a:t>
            </a:r>
            <a:endParaRPr lang="en-GB" sz="11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2163763" y="1736725"/>
            <a:ext cx="3983037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marL="158597" indent="-158597" defTabSz="838893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n-GB" sz="1200" b="1" i="1" dirty="0">
                <a:solidFill>
                  <a:srgbClr val="000000"/>
                </a:solidFill>
                <a:latin typeface="Times New Roman" pitchFamily="18" charset="0"/>
              </a:rPr>
              <a:t>Shared objectives and principles </a:t>
            </a:r>
          </a:p>
          <a:p>
            <a:pPr marL="158597" indent="-158597" defTabSz="838893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n-GB" sz="11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1325" name="Text Box 13"/>
          <p:cNvSpPr txBox="1">
            <a:spLocks noChangeArrowheads="1"/>
          </p:cNvSpPr>
          <p:nvPr/>
        </p:nvSpPr>
        <p:spPr bwMode="auto">
          <a:xfrm>
            <a:off x="2190750" y="5465763"/>
            <a:ext cx="3983038" cy="193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marL="158597" indent="-158597" defTabSz="838893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n-GB" sz="1200" b="1" i="1" dirty="0">
                <a:solidFill>
                  <a:srgbClr val="000000"/>
                </a:solidFill>
                <a:latin typeface="Times New Roman" pitchFamily="18" charset="0"/>
              </a:rPr>
              <a:t>Common rules, toolkit of funding schemes</a:t>
            </a:r>
            <a:endParaRPr lang="en-GB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3071813" y="1214438"/>
            <a:ext cx="2471737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marL="158597" indent="-158597" defTabSz="838893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n-GB" sz="1200" b="1" i="1" dirty="0">
                <a:solidFill>
                  <a:srgbClr val="000000"/>
                </a:solidFill>
                <a:latin typeface="Times New Roman" pitchFamily="18" charset="0"/>
              </a:rPr>
              <a:t>Europe 2020 priorities</a:t>
            </a:r>
            <a:endParaRPr lang="en-GB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5734050" y="1300163"/>
            <a:ext cx="2197100" cy="436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marL="158597" indent="-158597" defTabSz="838893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n-GB" sz="1100" b="1" i="1" dirty="0">
                <a:solidFill>
                  <a:srgbClr val="0000FF"/>
                </a:solidFill>
                <a:latin typeface="Times New Roman" pitchFamily="18" charset="0"/>
              </a:rPr>
              <a:t>European Research Area</a:t>
            </a:r>
            <a:endParaRPr lang="en-GB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341313" y="5367338"/>
            <a:ext cx="2197100" cy="30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marL="158597" indent="-158597" defTabSz="838893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n-GB" sz="1100" b="1" i="1" dirty="0">
                <a:solidFill>
                  <a:srgbClr val="0000FF"/>
                </a:solidFill>
                <a:latin typeface="Times New Roman" pitchFamily="18" charset="0"/>
              </a:rPr>
              <a:t>Simplified access</a:t>
            </a:r>
            <a:endParaRPr lang="en-GB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717550" y="1427163"/>
            <a:ext cx="2198688" cy="28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marL="158597" indent="-158597" defTabSz="838893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n-GB" sz="1100" b="1" i="1" dirty="0">
                <a:solidFill>
                  <a:srgbClr val="0000FF"/>
                </a:solidFill>
                <a:latin typeface="Times New Roman" pitchFamily="18" charset="0"/>
              </a:rPr>
              <a:t>International cooperation</a:t>
            </a:r>
            <a:endParaRPr lang="en-GB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1330" name="Text Box 18"/>
          <p:cNvSpPr txBox="1">
            <a:spLocks noChangeArrowheads="1"/>
          </p:cNvSpPr>
          <p:nvPr/>
        </p:nvSpPr>
        <p:spPr bwMode="auto">
          <a:xfrm>
            <a:off x="6215063" y="5376863"/>
            <a:ext cx="2471737" cy="582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marL="158597" indent="-158597" defTabSz="838893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n-GB" sz="1100" b="1" i="1" dirty="0">
                <a:solidFill>
                  <a:srgbClr val="0000FF"/>
                </a:solidFill>
                <a:latin typeface="Times New Roman" pitchFamily="18" charset="0"/>
              </a:rPr>
              <a:t>Dissemination &amp; knowledge </a:t>
            </a:r>
            <a:r>
              <a:rPr lang="en-GB" sz="1100" b="1" i="1" dirty="0" err="1">
                <a:solidFill>
                  <a:srgbClr val="0000FF"/>
                </a:solidFill>
                <a:latin typeface="Times New Roman" pitchFamily="18" charset="0"/>
              </a:rPr>
              <a:t>tranfer</a:t>
            </a:r>
            <a:endParaRPr lang="en-GB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1331" name="AutoShape 19"/>
          <p:cNvSpPr>
            <a:spLocks noChangeArrowheads="1"/>
          </p:cNvSpPr>
          <p:nvPr/>
        </p:nvSpPr>
        <p:spPr bwMode="auto">
          <a:xfrm>
            <a:off x="1493838" y="1736725"/>
            <a:ext cx="687387" cy="290513"/>
          </a:xfrm>
          <a:prstGeom prst="leftRightArrow">
            <a:avLst>
              <a:gd name="adj1" fmla="val 50000"/>
              <a:gd name="adj2" fmla="val 50099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algn="l" defTabSz="393710" eaLnBrk="0" hangingPunct="0">
              <a:buClr>
                <a:srgbClr val="000000"/>
              </a:buClr>
              <a:buSzPct val="100000"/>
              <a:defRPr/>
            </a:pP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1332" name="AutoShape 20"/>
          <p:cNvSpPr>
            <a:spLocks noChangeArrowheads="1"/>
          </p:cNvSpPr>
          <p:nvPr/>
        </p:nvSpPr>
        <p:spPr bwMode="auto">
          <a:xfrm>
            <a:off x="6421438" y="1736725"/>
            <a:ext cx="685800" cy="290513"/>
          </a:xfrm>
          <a:prstGeom prst="leftRightArrow">
            <a:avLst>
              <a:gd name="adj1" fmla="val 50000"/>
              <a:gd name="adj2" fmla="val 50099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algn="l" defTabSz="393710" eaLnBrk="0" hangingPunct="0">
              <a:buClr>
                <a:srgbClr val="000000"/>
              </a:buClr>
              <a:buSzPct val="100000"/>
              <a:defRPr/>
            </a:pP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1333" name="AutoShape 21"/>
          <p:cNvSpPr>
            <a:spLocks noChangeArrowheads="1"/>
          </p:cNvSpPr>
          <p:nvPr/>
        </p:nvSpPr>
        <p:spPr bwMode="auto">
          <a:xfrm>
            <a:off x="6621463" y="4930775"/>
            <a:ext cx="687387" cy="292100"/>
          </a:xfrm>
          <a:prstGeom prst="leftRightArrow">
            <a:avLst>
              <a:gd name="adj1" fmla="val 50000"/>
              <a:gd name="adj2" fmla="val 50099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algn="l" defTabSz="393710" eaLnBrk="0" hangingPunct="0">
              <a:buClr>
                <a:srgbClr val="000000"/>
              </a:buClr>
              <a:buSzPct val="100000"/>
              <a:defRPr/>
            </a:pP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1334" name="AutoShape 22"/>
          <p:cNvSpPr>
            <a:spLocks noChangeArrowheads="1"/>
          </p:cNvSpPr>
          <p:nvPr/>
        </p:nvSpPr>
        <p:spPr bwMode="auto">
          <a:xfrm>
            <a:off x="1065213" y="4941888"/>
            <a:ext cx="685800" cy="29051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algn="l" defTabSz="393710" eaLnBrk="0" hangingPunct="0">
              <a:buClr>
                <a:srgbClr val="000000"/>
              </a:buClr>
              <a:buSzPct val="100000"/>
              <a:defRPr/>
            </a:pP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1335" name="AutoShape 23"/>
          <p:cNvSpPr>
            <a:spLocks noChangeArrowheads="1"/>
          </p:cNvSpPr>
          <p:nvPr/>
        </p:nvSpPr>
        <p:spPr bwMode="auto">
          <a:xfrm>
            <a:off x="4071938" y="1357313"/>
            <a:ext cx="355600" cy="428625"/>
          </a:xfrm>
          <a:prstGeom prst="upDownArrow">
            <a:avLst>
              <a:gd name="adj1" fmla="val 50000"/>
              <a:gd name="adj2" fmla="val 26645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algn="l" defTabSz="393710" eaLnBrk="0" hangingPunct="0">
              <a:buClr>
                <a:srgbClr val="000000"/>
              </a:buClr>
              <a:buSzPct val="100000"/>
              <a:defRPr/>
            </a:pP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1336" name="Text Box 24"/>
          <p:cNvSpPr txBox="1">
            <a:spLocks noChangeArrowheads="1"/>
          </p:cNvSpPr>
          <p:nvPr/>
        </p:nvSpPr>
        <p:spPr bwMode="auto">
          <a:xfrm>
            <a:off x="1149350" y="2089150"/>
            <a:ext cx="3021013" cy="189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133" tIns="40067" rIns="80133" bIns="40067"/>
          <a:lstStyle/>
          <a:p>
            <a:pPr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defRPr/>
            </a:pPr>
            <a:endParaRPr lang="en-GB" sz="11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defRPr/>
            </a:pPr>
            <a:r>
              <a:rPr lang="en-GB" sz="1100" b="1" dirty="0">
                <a:solidFill>
                  <a:srgbClr val="000000"/>
                </a:solidFill>
                <a:latin typeface="Times New Roman" pitchFamily="18" charset="0"/>
              </a:rPr>
              <a:t>Tackling Societal Challenges</a:t>
            </a:r>
            <a:endParaRPr lang="en-GB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96492" lvl="1" indent="-236503" algn="l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nl-NL" sz="1100" dirty="0">
                <a:solidFill>
                  <a:srgbClr val="000000"/>
                </a:solidFill>
                <a:latin typeface="Times New Roman" pitchFamily="18" charset="0"/>
              </a:rPr>
              <a:t>Health, demographic change and wellbeing</a:t>
            </a:r>
            <a:endParaRPr lang="en-GB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96492" lvl="1" indent="-236503" algn="l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Food security, sustainable agriculture and</a:t>
            </a:r>
          </a:p>
          <a:p>
            <a:pPr marL="396492" lvl="1" indent="-236503" algn="l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	the bio-based economy</a:t>
            </a:r>
          </a:p>
          <a:p>
            <a:pPr marL="396492" lvl="1" indent="-236503" algn="l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Secure, clean and efficient energy</a:t>
            </a:r>
          </a:p>
          <a:p>
            <a:pPr marL="396492" lvl="1" indent="-236503" algn="l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Smart, green and integrated transport</a:t>
            </a:r>
          </a:p>
          <a:p>
            <a:pPr marL="396492" lvl="1" indent="-236503" algn="l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Climate action, resource efficiency and raw </a:t>
            </a:r>
          </a:p>
          <a:p>
            <a:pPr marL="396492" lvl="1" indent="-236503" algn="l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	materials</a:t>
            </a:r>
          </a:p>
          <a:p>
            <a:pPr marL="396492" lvl="1" indent="-236503" algn="l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buFont typeface="Symbol" pitchFamily="18" charset="2"/>
              <a:buChar char="-"/>
              <a:defRPr/>
            </a:pPr>
            <a:r>
              <a:rPr lang="en-GB" sz="1100" dirty="0">
                <a:solidFill>
                  <a:srgbClr val="000000"/>
                </a:solidFill>
                <a:latin typeface="Times New Roman" pitchFamily="18" charset="0"/>
              </a:rPr>
              <a:t>Inclusive, innovative and secure societies</a:t>
            </a:r>
            <a:endParaRPr lang="fr-BE" sz="200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96492" lvl="1" indent="-236503" defTabSz="838893" eaLnBrk="0" hangingPunct="0">
              <a:lnSpc>
                <a:spcPct val="60000"/>
              </a:lnSpc>
              <a:spcBef>
                <a:spcPts val="614"/>
              </a:spcBef>
              <a:buClr>
                <a:srgbClr val="000000"/>
              </a:buClr>
              <a:buSzPct val="100000"/>
              <a:defRPr/>
            </a:pPr>
            <a:endParaRPr lang="en-GB" sz="11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1337" name="AutoShape 25"/>
          <p:cNvSpPr>
            <a:spLocks noChangeArrowheads="1"/>
          </p:cNvSpPr>
          <p:nvPr/>
        </p:nvSpPr>
        <p:spPr bwMode="auto">
          <a:xfrm rot="10800000">
            <a:off x="3125788" y="4010025"/>
            <a:ext cx="2335212" cy="249238"/>
          </a:xfrm>
          <a:custGeom>
            <a:avLst/>
            <a:gdLst>
              <a:gd name="G0" fmla="+- 6917 0 0"/>
              <a:gd name="G1" fmla="+- 8640 0 0"/>
              <a:gd name="G2" fmla="+- 7631 0 0"/>
              <a:gd name="G3" fmla="+- 21600 0 6917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888 h 21600"/>
              <a:gd name="T4" fmla="*/ 10800 w 21600"/>
              <a:gd name="T5" fmla="*/ 19065 h 21600"/>
              <a:gd name="T6" fmla="*/ 21600 w 21600"/>
              <a:gd name="T7" fmla="*/ 15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17 h 21600"/>
              <a:gd name="T14" fmla="*/ G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917" y="7631"/>
                </a:lnTo>
                <a:lnTo>
                  <a:pt x="8640" y="7631"/>
                </a:lnTo>
                <a:lnTo>
                  <a:pt x="8640" y="12710"/>
                </a:lnTo>
                <a:lnTo>
                  <a:pt x="5187" y="12710"/>
                </a:lnTo>
                <a:lnTo>
                  <a:pt x="5187" y="10176"/>
                </a:lnTo>
                <a:lnTo>
                  <a:pt x="0" y="15888"/>
                </a:lnTo>
                <a:lnTo>
                  <a:pt x="5187" y="21600"/>
                </a:lnTo>
                <a:lnTo>
                  <a:pt x="5187" y="19065"/>
                </a:lnTo>
                <a:lnTo>
                  <a:pt x="16413" y="19065"/>
                </a:lnTo>
                <a:lnTo>
                  <a:pt x="16413" y="21600"/>
                </a:lnTo>
                <a:lnTo>
                  <a:pt x="21600" y="15888"/>
                </a:lnTo>
                <a:lnTo>
                  <a:pt x="16413" y="10176"/>
                </a:lnTo>
                <a:lnTo>
                  <a:pt x="16413" y="12710"/>
                </a:lnTo>
                <a:lnTo>
                  <a:pt x="12960" y="12710"/>
                </a:lnTo>
                <a:lnTo>
                  <a:pt x="12960" y="7631"/>
                </a:lnTo>
                <a:lnTo>
                  <a:pt x="14683" y="7631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vert="eaVert" lIns="80133" tIns="40067" rIns="80133" bIns="40067"/>
          <a:lstStyle/>
          <a:p>
            <a:pPr marL="158597" indent="-158597" algn="l" defTabSz="838893" eaLnBrk="0" hangingPunct="0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endParaRPr lang="en-US" sz="1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1340" name="Text Box 28"/>
          <p:cNvSpPr txBox="1">
            <a:spLocks noChangeArrowheads="1"/>
          </p:cNvSpPr>
          <p:nvPr/>
        </p:nvSpPr>
        <p:spPr bwMode="auto">
          <a:xfrm>
            <a:off x="1335088" y="4186238"/>
            <a:ext cx="4714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0133" tIns="40067" rIns="80133" bIns="40067">
            <a:spAutoFit/>
          </a:bodyPr>
          <a:lstStyle/>
          <a:p>
            <a:pPr algn="l" defTabSz="449358" eaLnBrk="0" hangingPunct="0">
              <a:buClr>
                <a:srgbClr val="000000"/>
              </a:buClr>
              <a:buSzPct val="100000"/>
              <a:defRPr/>
            </a:pPr>
            <a:r>
              <a:rPr lang="en-GB" sz="1700" b="1" dirty="0">
                <a:solidFill>
                  <a:srgbClr val="000000"/>
                </a:solidFill>
                <a:latin typeface="Calibri" pitchFamily="34" charset="0"/>
              </a:rPr>
              <a:t>EIT</a:t>
            </a:r>
          </a:p>
          <a:p>
            <a:pPr algn="l" defTabSz="449358" eaLnBrk="0" hangingPunct="0">
              <a:buClr>
                <a:srgbClr val="000000"/>
              </a:buClr>
              <a:buSzPct val="100000"/>
              <a:defRPr/>
            </a:pPr>
            <a:r>
              <a:rPr lang="en-GB" sz="1700" b="1" dirty="0">
                <a:solidFill>
                  <a:srgbClr val="000000"/>
                </a:solidFill>
                <a:latin typeface="Calibri" pitchFamily="34" charset="0"/>
              </a:rPr>
              <a:t>JRC</a:t>
            </a:r>
          </a:p>
        </p:txBody>
      </p:sp>
      <p:pic>
        <p:nvPicPr>
          <p:cNvPr id="227355" name="Picture 2" descr="H2020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875" y="0"/>
            <a:ext cx="11337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 bwMode="auto">
          <a:xfrm>
            <a:off x="4143375" y="2786063"/>
            <a:ext cx="503238" cy="215900"/>
          </a:xfrm>
          <a:prstGeom prst="ellipse">
            <a:avLst/>
          </a:prstGeom>
          <a:solidFill>
            <a:srgbClr val="F84D08"/>
          </a:solidFill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6000" rIns="0" bIns="36000" anchor="ctr"/>
          <a:lstStyle/>
          <a:p>
            <a:pPr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ICT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1857375" y="4929188"/>
            <a:ext cx="503238" cy="215900"/>
          </a:xfrm>
          <a:prstGeom prst="ellipse">
            <a:avLst/>
          </a:prstGeom>
          <a:solidFill>
            <a:srgbClr val="F84D08"/>
          </a:solidFill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6000" rIns="0" bIns="36000" anchor="ctr"/>
          <a:lstStyle/>
          <a:p>
            <a:pPr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ICT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1857375" y="4572000"/>
            <a:ext cx="503238" cy="215900"/>
          </a:xfrm>
          <a:prstGeom prst="ellipse">
            <a:avLst/>
          </a:prstGeom>
          <a:solidFill>
            <a:srgbClr val="F84D08"/>
          </a:solidFill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6000" rIns="0" bIns="36000" anchor="ctr"/>
          <a:lstStyle/>
          <a:p>
            <a:pPr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ICT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928688" y="3571875"/>
            <a:ext cx="503237" cy="215900"/>
          </a:xfrm>
          <a:prstGeom prst="ellipse">
            <a:avLst/>
          </a:prstGeom>
          <a:solidFill>
            <a:srgbClr val="F84D08"/>
          </a:solidFill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6000" rIns="0" bIns="36000" anchor="ctr"/>
          <a:lstStyle/>
          <a:p>
            <a:pPr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ICT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928688" y="3143250"/>
            <a:ext cx="503237" cy="215900"/>
          </a:xfrm>
          <a:prstGeom prst="ellipse">
            <a:avLst/>
          </a:prstGeom>
          <a:solidFill>
            <a:srgbClr val="F84D08"/>
          </a:solidFill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6000" rIns="0" bIns="36000" anchor="ctr"/>
          <a:lstStyle/>
          <a:p>
            <a:pPr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ICT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928688" y="2928938"/>
            <a:ext cx="503237" cy="215900"/>
          </a:xfrm>
          <a:prstGeom prst="ellipse">
            <a:avLst/>
          </a:prstGeom>
          <a:solidFill>
            <a:srgbClr val="F84D08"/>
          </a:solidFill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6000" rIns="0" bIns="36000" anchor="ctr"/>
          <a:lstStyle/>
          <a:p>
            <a:pPr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ICT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928688" y="2571750"/>
            <a:ext cx="503237" cy="215900"/>
          </a:xfrm>
          <a:prstGeom prst="ellipse">
            <a:avLst/>
          </a:prstGeom>
          <a:solidFill>
            <a:srgbClr val="F84D08"/>
          </a:solidFill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6000" rIns="0" bIns="36000" anchor="ctr"/>
          <a:lstStyle/>
          <a:p>
            <a:pPr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ICT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928688" y="2357438"/>
            <a:ext cx="503237" cy="215900"/>
          </a:xfrm>
          <a:prstGeom prst="ellipse">
            <a:avLst/>
          </a:prstGeom>
          <a:solidFill>
            <a:srgbClr val="F84D08"/>
          </a:solidFill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36000" rIns="0" bIns="36000" anchor="ctr"/>
          <a:lstStyle/>
          <a:p>
            <a:pPr defTabSz="5127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ICT</a:t>
            </a:r>
          </a:p>
        </p:txBody>
      </p:sp>
    </p:spTree>
    <p:extLst>
      <p:ext uri="{BB962C8B-B14F-4D97-AF65-F5344CB8AC3E}">
        <p14:creationId xmlns:p14="http://schemas.microsoft.com/office/powerpoint/2010/main" val="34938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 lIns="80133" tIns="40067" rIns="80133" bIns="40067"/>
          <a:lstStyle/>
          <a:p>
            <a:r>
              <a:rPr lang="en-US" altLang="en-US" sz="2400" dirty="0" smtClean="0"/>
              <a:t>Information and Communication Technologies (ICT)–Part </a:t>
            </a:r>
            <a:r>
              <a:rPr lang="hu-HU" altLang="en-US" sz="2400" dirty="0" smtClean="0"/>
              <a:t> </a:t>
            </a:r>
            <a:r>
              <a:rPr lang="en-US" altLang="en-US" sz="2400" dirty="0" smtClean="0"/>
              <a:t>1</a:t>
            </a:r>
            <a:endParaRPr lang="en-GB" altLang="en-US" sz="2400" dirty="0" smtClean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9263" y="1776413"/>
            <a:ext cx="8229600" cy="4527550"/>
          </a:xfrm>
          <a:ln/>
        </p:spPr>
        <p:txBody>
          <a:bodyPr lIns="80133" tIns="40067" rIns="80133" bIns="40067"/>
          <a:lstStyle/>
          <a:p>
            <a:pPr marL="617538" indent="-617538" defTabSz="449263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en-US" altLang="en-US" sz="2000" dirty="0" smtClean="0"/>
              <a:t>Components and systems</a:t>
            </a:r>
          </a:p>
          <a:p>
            <a:pPr marL="990600" lvl="1" indent="-533400" defTabSz="449263">
              <a:lnSpc>
                <a:spcPct val="80000"/>
              </a:lnSpc>
            </a:pPr>
            <a:r>
              <a:rPr lang="hu-HU" altLang="en-US" sz="1600" dirty="0" err="1" smtClean="0"/>
              <a:t>sm</a:t>
            </a:r>
            <a:r>
              <a:rPr lang="en-US" altLang="en-US" sz="1600" dirty="0" smtClean="0"/>
              <a:t>art embedded components and systems, micro-</a:t>
            </a:r>
            <a:r>
              <a:rPr lang="en-US" altLang="en-US" sz="1600" dirty="0" err="1" smtClean="0"/>
              <a:t>nano</a:t>
            </a:r>
            <a:r>
              <a:rPr lang="en-US" altLang="en-US" sz="1600" dirty="0" smtClean="0"/>
              <a:t>-bio systems, organic electronics, large area integration, technologies for </a:t>
            </a:r>
            <a:r>
              <a:rPr lang="en-US" altLang="en-US" sz="1600" dirty="0" err="1" smtClean="0"/>
              <a:t>IoT</a:t>
            </a:r>
            <a:r>
              <a:rPr lang="en-US" altLang="en-US" sz="1600" dirty="0" smtClean="0"/>
              <a:t>, systems of systems and complex system engineering</a:t>
            </a:r>
          </a:p>
          <a:p>
            <a:pPr marL="617538" indent="-617538" defTabSz="449263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en-US" altLang="en-US" sz="2000" dirty="0" smtClean="0"/>
              <a:t>Next generation computing</a:t>
            </a:r>
          </a:p>
          <a:p>
            <a:pPr marL="990600" lvl="1" indent="-533400" defTabSz="449263">
              <a:lnSpc>
                <a:spcPct val="80000"/>
              </a:lnSpc>
            </a:pPr>
            <a:r>
              <a:rPr lang="en-US" altLang="en-US" sz="1600" dirty="0" smtClean="0"/>
              <a:t>Processor and system architecture, interconnect and data </a:t>
            </a:r>
            <a:r>
              <a:rPr lang="en-US" altLang="en-US" sz="1600" dirty="0" err="1" smtClean="0"/>
              <a:t>localisation</a:t>
            </a:r>
            <a:r>
              <a:rPr lang="en-US" altLang="en-US" sz="1600" dirty="0" smtClean="0"/>
              <a:t> technologies, cloud computing, parallel computing and simulation software</a:t>
            </a:r>
          </a:p>
          <a:p>
            <a:pPr marL="617538" indent="-617538" defTabSz="449263">
              <a:lnSpc>
                <a:spcPct val="80000"/>
              </a:lnSpc>
              <a:buFont typeface="Times New Roman" pitchFamily="18" charset="0"/>
              <a:buAutoNum type="arabicPeriod"/>
            </a:pPr>
            <a:r>
              <a:rPr lang="en-US" altLang="en-US" sz="2000" dirty="0" smtClean="0"/>
              <a:t>Future Internet</a:t>
            </a:r>
          </a:p>
          <a:p>
            <a:pPr marL="990600" lvl="1" indent="-533400" defTabSz="449263">
              <a:lnSpc>
                <a:spcPct val="80000"/>
              </a:lnSpc>
            </a:pPr>
            <a:r>
              <a:rPr lang="en-US" altLang="en-US" sz="1600" dirty="0" smtClean="0"/>
              <a:t>Networks, software and services, cyber security, privacy and trust, wireless communication and all optical networks, immersive interactive multimedia and connected enterprise</a:t>
            </a:r>
            <a:endParaRPr lang="en-GB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646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2EAAEF-E5AA-4A1C-BCB6-982BE20758F8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Internet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76C91-FAC9-4B0B-AB04-4B52914758A7}" type="slidenum">
              <a:rPr lang="hu-HU"/>
              <a:pPr>
                <a:defRPr/>
              </a:pPr>
              <a:t>9</a:t>
            </a:fld>
            <a:endParaRPr lang="hu-HU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hu-HU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TCP/IP protokoll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28775"/>
            <a:ext cx="8153400" cy="4740275"/>
          </a:xfrm>
          <a:noFill/>
        </p:spPr>
        <p:txBody>
          <a:bodyPr/>
          <a:lstStyle/>
          <a:p>
            <a:pPr marL="360363" indent="-304800" eaLnBrk="1" hangingPunct="1">
              <a:lnSpc>
                <a:spcPct val="90000"/>
              </a:lnSpc>
            </a:pPr>
            <a:r>
              <a:rPr lang="hu-HU" altLang="hu-HU" sz="2400" b="1" smtClean="0"/>
              <a:t>A valódi Internet eredete Kahn 1972-es elgondolására épült amely a nyitott architektúrájú hálózatokat írta le és amelyet internetting-nek nevezett.</a:t>
            </a:r>
          </a:p>
          <a:p>
            <a:pPr marL="360363" indent="-304800" eaLnBrk="1" hangingPunct="1">
              <a:lnSpc>
                <a:spcPct val="90000"/>
              </a:lnSpc>
            </a:pPr>
            <a:r>
              <a:rPr lang="hu-HU" altLang="hu-HU" sz="2400" b="1" smtClean="0"/>
              <a:t>Az elgondolás az volt, hogy egy nyitott architektúrájú hálózat képes egymástól független hálózatokat összekapcsolni . Ezek a hálózatok  különböző operációs rendszerrel és tervezéssel jellemezhetők.</a:t>
            </a:r>
          </a:p>
          <a:p>
            <a:pPr marL="360363" indent="-304800" eaLnBrk="1" hangingPunct="1">
              <a:lnSpc>
                <a:spcPct val="90000"/>
              </a:lnSpc>
            </a:pPr>
            <a:r>
              <a:rPr lang="hu-HU" altLang="hu-HU" sz="2400" b="1" smtClean="0"/>
              <a:t>Egy ilyen nyitott hálózat új kommunikációs protokollt igényelt.</a:t>
            </a:r>
          </a:p>
          <a:p>
            <a:pPr marL="360363" indent="-304800" eaLnBrk="1" hangingPunct="1">
              <a:lnSpc>
                <a:spcPct val="90000"/>
              </a:lnSpc>
            </a:pPr>
            <a:r>
              <a:rPr lang="hu-HU" altLang="hu-HU" sz="2400" b="1" smtClean="0"/>
              <a:t>Robert Kahn és Vint Cerf 1973-74-ben megtervezte a TCP/IP protokollt, amely fenti elveket megvalósította</a:t>
            </a:r>
          </a:p>
          <a:p>
            <a:pPr marL="360363" indent="-304800" eaLnBrk="1" hangingPunct="1">
              <a:lnSpc>
                <a:spcPct val="90000"/>
              </a:lnSpc>
            </a:pPr>
            <a:endParaRPr lang="hu-HU" altLang="hu-HU" sz="2400" b="1" smtClean="0"/>
          </a:p>
        </p:txBody>
      </p:sp>
    </p:spTree>
    <p:extLst>
      <p:ext uri="{BB962C8B-B14F-4D97-AF65-F5344CB8AC3E}">
        <p14:creationId xmlns:p14="http://schemas.microsoft.com/office/powerpoint/2010/main" val="17092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43A2AF-D2FA-4AE2-B362-785A772C783B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7FD64-DFA4-4BE3-9929-0643EF277E4F}" type="slidenum">
              <a:rPr lang="hu-HU"/>
              <a:pPr>
                <a:defRPr/>
              </a:pPr>
              <a:t>90</a:t>
            </a:fld>
            <a:endParaRPr lang="hu-HU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499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2150"/>
            <a:ext cx="9144000" cy="5689600"/>
          </a:xfrm>
          <a:noFill/>
        </p:spPr>
      </p:pic>
    </p:spTree>
    <p:extLst>
      <p:ext uri="{BB962C8B-B14F-4D97-AF65-F5344CB8AC3E}">
        <p14:creationId xmlns:p14="http://schemas.microsoft.com/office/powerpoint/2010/main" val="591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68EE85-DF54-496B-944B-F669974FBBA7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AE7D2-913A-4178-94EA-67CDAEC09A3C}" type="slidenum">
              <a:rPr lang="hu-HU"/>
              <a:pPr>
                <a:defRPr/>
              </a:pPr>
              <a:t>91</a:t>
            </a:fld>
            <a:endParaRPr lang="hu-HU"/>
          </a:p>
        </p:txBody>
      </p:sp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20713"/>
            <a:ext cx="8153400" cy="750887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Az Internet jövője-várható fejlődés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 hangingPunct="1">
              <a:lnSpc>
                <a:spcPct val="90000"/>
              </a:lnSpc>
            </a:pPr>
            <a:r>
              <a:rPr lang="hu-HU" altLang="en-US" sz="2000" b="1" dirty="0" smtClean="0">
                <a:solidFill>
                  <a:srgbClr val="003296"/>
                </a:solidFill>
              </a:rPr>
              <a:t>A</a:t>
            </a:r>
            <a:r>
              <a:rPr lang="hu-HU" altLang="en-US" sz="2000" b="1" dirty="0" smtClean="0"/>
              <a:t>z elkövetkező 10-15 évben a mobil és vezeték nélküli eszközök gyors elterjedése minőségi változást okoz az Internet fejlődésében. Ezen eszközök száma már 2014-ben meg                                                                 haladta az Internetbe kapcsolt PC-k számát. Ilyen a laptop, a </a:t>
            </a:r>
            <a:r>
              <a:rPr lang="hu-HU" altLang="en-US" sz="2000" b="1" dirty="0" err="1" smtClean="0"/>
              <a:t>digital</a:t>
            </a:r>
            <a:r>
              <a:rPr lang="hu-HU" altLang="en-US" sz="2000" b="1" dirty="0" smtClean="0"/>
              <a:t> </a:t>
            </a:r>
            <a:r>
              <a:rPr lang="hu-HU" altLang="en-US" sz="2000" b="1" dirty="0" err="1" smtClean="0"/>
              <a:t>assistant</a:t>
            </a:r>
            <a:r>
              <a:rPr lang="hu-HU" altLang="en-US" sz="2000" b="1" dirty="0" smtClean="0"/>
              <a:t>, </a:t>
            </a:r>
            <a:r>
              <a:rPr lang="hu-HU" altLang="en-US" sz="2000" b="1" dirty="0" err="1" smtClean="0"/>
              <a:t>a</a:t>
            </a:r>
            <a:r>
              <a:rPr lang="hu-HU" altLang="en-US" sz="2000" b="1" dirty="0" smtClean="0"/>
              <a:t> mobil telefon, a </a:t>
            </a:r>
            <a:r>
              <a:rPr lang="hu-HU" altLang="en-US" sz="2000" b="1" dirty="0" err="1" smtClean="0"/>
              <a:t>media</a:t>
            </a:r>
            <a:r>
              <a:rPr lang="hu-HU" altLang="en-US" sz="2000" b="1" dirty="0" smtClean="0"/>
              <a:t> </a:t>
            </a:r>
            <a:r>
              <a:rPr lang="hu-HU" altLang="en-US" sz="2000" b="1" dirty="0" err="1" smtClean="0"/>
              <a:t>player</a:t>
            </a:r>
            <a:r>
              <a:rPr lang="hu-HU" altLang="en-US" sz="2000" b="1" dirty="0" smtClean="0"/>
              <a:t>, </a:t>
            </a:r>
            <a:r>
              <a:rPr lang="hu-HU" altLang="en-US" sz="2000" b="1" dirty="0" err="1" smtClean="0"/>
              <a:t>a</a:t>
            </a:r>
            <a:r>
              <a:rPr lang="hu-HU" altLang="en-US" sz="2000" b="1" dirty="0" smtClean="0"/>
              <a:t> beépített szenzorok és fizikai objektumok vezérlése (már ma több mint 2 milliárd).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000" b="1" dirty="0" smtClean="0"/>
              <a:t> Ugyanakkor várhatóan az internet felhasználók száma nem nő majd a korábban megszokott exponenciális sebességgel: a legfejlettebb országokban (USA, Ny-Európa) a felhasználók aránya már most eléri a 70-80%-ot, így ezekben az országokban a növekedési lehetőségek korlátozottak. 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000" b="1" dirty="0" smtClean="0"/>
              <a:t>Várható, mint azt már korábban jeleztük hogy , az új felhasználók nagy része a fejlődő országokból kerül ki  (többek között a jelenlegi több mint 4 milliárd felhasználó mellé rövidtávon körülbelül még egyszer ugyanennyi várható elsősorban Indiából és Kínából), azonban az itteni nagyobb arányú növekedésnek még gátat szabhat ezen országok gazdasági helyzete.</a:t>
            </a:r>
            <a:r>
              <a:rPr lang="hu-HU" altLang="en-US" sz="2000" dirty="0" smtClean="0"/>
              <a:t> 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143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D58E12-15C4-4375-9E2E-47A88B6474DA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82CB-F6B6-4BA0-B0CE-414E5740F94D}" type="slidenum">
              <a:rPr lang="hu-HU"/>
              <a:pPr>
                <a:defRPr/>
              </a:pPr>
              <a:t>92</a:t>
            </a:fld>
            <a:endParaRPr lang="hu-HU"/>
          </a:p>
        </p:txBody>
      </p:sp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49275"/>
            <a:ext cx="8153400" cy="822325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Az Internet jövője-várható fejlődés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 hangingPunct="1">
              <a:lnSpc>
                <a:spcPct val="90000"/>
              </a:lnSpc>
            </a:pPr>
            <a:r>
              <a:rPr lang="hu-HU" altLang="en-US" sz="2000" b="1" dirty="0" smtClean="0"/>
              <a:t>Az Internet egyre jobban interfész-szerepet tölt majd be a helyüket változtató emberek és az őket körülvevő fizikai világ között. Ez az Internet olyan új alkalmazási lehetőségeit vetíti előre, amely szorosan kapcsolódik az emberek életvitelével, munkavégzésével (</a:t>
            </a:r>
            <a:r>
              <a:rPr lang="hu-HU" altLang="en-US" sz="2000" b="1" dirty="0" err="1" smtClean="0"/>
              <a:t>ubiquitous</a:t>
            </a:r>
            <a:r>
              <a:rPr lang="hu-HU" altLang="en-US" sz="2000" b="1" dirty="0" smtClean="0"/>
              <a:t> </a:t>
            </a:r>
            <a:r>
              <a:rPr lang="hu-HU" altLang="en-US" sz="2000" b="1" dirty="0" err="1" smtClean="0"/>
              <a:t>networking</a:t>
            </a:r>
            <a:r>
              <a:rPr lang="hu-HU" altLang="en-US" sz="2000" b="1" dirty="0" smtClean="0"/>
              <a:t>). 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000" b="1" dirty="0" smtClean="0"/>
              <a:t>A vezeték-nélküli kommunikáció kiemelt fontosságú lesz, és ennek következtében a frekvenciagazdálkodási politika nemzetközi és hazai téren is stratégiai fontosságúvá válik. 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000" b="1" dirty="0" smtClean="0"/>
              <a:t>Az Internet globális irányításának jövőbeni iránya a többszereplős, konszenzusra épülő együttműködés: az ENSZ új Internet </a:t>
            </a:r>
            <a:r>
              <a:rPr lang="hu-HU" altLang="en-US" sz="2000" b="1" dirty="0" err="1" smtClean="0"/>
              <a:t>Governance</a:t>
            </a:r>
            <a:r>
              <a:rPr lang="hu-HU" altLang="en-US" sz="2000" b="1" dirty="0" smtClean="0"/>
              <a:t> Fóruma jó irány a jövő szempontjából.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000" b="1" dirty="0" smtClean="0"/>
              <a:t>A jövő Internete felhasználó-orientált lesz – jelentős szerep jut az aktív felhasználóknak új tartalmak és új üzleti modellek létrehozásában. Új technológiák – RFID, SOA, Web2.0, </a:t>
            </a:r>
            <a:r>
              <a:rPr lang="hu-HU" altLang="en-US" sz="2000" b="1" dirty="0" err="1" smtClean="0"/>
              <a:t>Location</a:t>
            </a:r>
            <a:r>
              <a:rPr lang="hu-HU" altLang="en-US" sz="2000" b="1" dirty="0" smtClean="0"/>
              <a:t> </a:t>
            </a:r>
            <a:r>
              <a:rPr lang="hu-HU" altLang="en-US" sz="2000" b="1" dirty="0" err="1" smtClean="0"/>
              <a:t>Based</a:t>
            </a:r>
            <a:r>
              <a:rPr lang="hu-HU" altLang="en-US" sz="2000" b="1" dirty="0" smtClean="0"/>
              <a:t> </a:t>
            </a:r>
            <a:r>
              <a:rPr lang="hu-HU" altLang="en-US" sz="2000" b="1" dirty="0" err="1" smtClean="0"/>
              <a:t>Services</a:t>
            </a:r>
            <a:r>
              <a:rPr lang="hu-HU" altLang="en-US" sz="2000" b="1" dirty="0" smtClean="0"/>
              <a:t>, mobil technológia – új innovatív alkalmazásokat hozhatnak létre.</a:t>
            </a:r>
            <a:endParaRPr lang="en-US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200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DD1775-8602-46EE-B660-407868C9BD90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20521-471C-4894-88C1-E31F5F1E5097}" type="slidenum">
              <a:rPr lang="hu-HU"/>
              <a:pPr>
                <a:defRPr/>
              </a:pPr>
              <a:t>93</a:t>
            </a:fld>
            <a:endParaRPr lang="hu-HU"/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49276"/>
            <a:ext cx="8143056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Az Internet jövője - alkalmazás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569325" cy="5172075"/>
          </a:xfrm>
        </p:spPr>
        <p:txBody>
          <a:bodyPr/>
          <a:lstStyle/>
          <a:p>
            <a:pPr marL="177800" indent="-122238" eaLnBrk="1" hangingPunct="1">
              <a:lnSpc>
                <a:spcPct val="80000"/>
              </a:lnSpc>
            </a:pPr>
            <a:r>
              <a:rPr lang="hu-HU" altLang="en-US" sz="2000" b="1" dirty="0" smtClean="0"/>
              <a:t>Az Internet gazdasági és társadalmi jelentőségét az elektronikus gazdaság és elektronikus szolgáltatások térhódítása, illetve a különböző alkalmazások (az adatátviteltől a tartalom- (információ-) szolgáltatáson keresztül a közösségi alkalmazásokig) széleskörű elterjedése okozza. </a:t>
            </a:r>
          </a:p>
          <a:p>
            <a:pPr marL="177800" indent="-122238" eaLnBrk="1" hangingPunct="1">
              <a:lnSpc>
                <a:spcPct val="80000"/>
              </a:lnSpc>
            </a:pPr>
            <a:r>
              <a:rPr lang="hu-HU" altLang="en-US" sz="2000" b="1" dirty="0" smtClean="0"/>
              <a:t>Az internet-technológia segítségével korábban elképzelhetetlen, új, olcsó és gyors gazdasági megoldások születtek és születnek, melyek alapjaiban formálták át az emberek életmódját a kommunikációtól az utazáson keresztül a banki ügyintézésig.</a:t>
            </a:r>
          </a:p>
          <a:p>
            <a:pPr marL="177800" indent="-122238" eaLnBrk="1" hangingPunct="1">
              <a:lnSpc>
                <a:spcPct val="80000"/>
              </a:lnSpc>
            </a:pPr>
            <a:r>
              <a:rPr lang="hu-HU" altLang="en-US" sz="2000" b="1" dirty="0" smtClean="0"/>
              <a:t>A különböző alkalmazások és szolgáltatások működtetése különféle követelményeket támaszt az Internet infrastruktúrájával és a hálózati technológiával szemben. </a:t>
            </a:r>
          </a:p>
          <a:p>
            <a:pPr marL="177800" indent="-122238" eaLnBrk="1" hangingPunct="1">
              <a:lnSpc>
                <a:spcPct val="80000"/>
              </a:lnSpc>
            </a:pPr>
            <a:r>
              <a:rPr lang="hu-HU" altLang="en-US" sz="2000" b="1" dirty="0" smtClean="0"/>
              <a:t>Így – a teljesség igénye nélkül – megkülönböztethetünk valós idejű internet-telefon- 2008-ban 300 millió </a:t>
            </a:r>
            <a:r>
              <a:rPr lang="hu-HU" altLang="en-US" sz="2000" b="1" dirty="0" err="1" smtClean="0"/>
              <a:t>Skype</a:t>
            </a:r>
            <a:r>
              <a:rPr lang="hu-HU" altLang="en-US" sz="2000" b="1" dirty="0" smtClean="0"/>
              <a:t> felhasználó-  és nem valós idejű (fájltranszfer), keskenysávú (hangátvitel) és szélessávú (multimédia-átvitel), vagy éppen biztonságos (elektronikus kereskedelem) és nem biztonságos (email) szolgáltatásokat és alkalmazásokat</a:t>
            </a:r>
            <a:r>
              <a:rPr lang="en-US" altLang="en-US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76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00065A-253D-4AFA-BFB2-A06476A2F6CD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C3E25-5AA7-4351-8946-77656FDCD7F2}" type="slidenum">
              <a:rPr lang="hu-HU"/>
              <a:pPr>
                <a:defRPr/>
              </a:pPr>
              <a:t>94</a:t>
            </a:fld>
            <a:endParaRPr lang="hu-HU"/>
          </a:p>
        </p:txBody>
      </p:sp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49275"/>
            <a:ext cx="8153400" cy="822325"/>
          </a:xfrm>
        </p:spPr>
        <p:txBody>
          <a:bodyPr/>
          <a:lstStyle/>
          <a:p>
            <a:pPr algn="r" eaLnBrk="1" hangingPunct="1">
              <a:defRPr/>
            </a:pPr>
            <a:r>
              <a:rPr lang="hu-H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Az Internet jövője </a:t>
            </a:r>
            <a:r>
              <a:rPr lang="hu-H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hu-HU" sz="2400" dirty="0" err="1" smtClean="0"/>
              <a:t>befolyásoló</a:t>
            </a:r>
            <a:r>
              <a:rPr lang="hu-HU" sz="2400" dirty="0" smtClean="0"/>
              <a:t> tényezők </a:t>
            </a:r>
            <a:r>
              <a:rPr lang="hu-HU" sz="2400" dirty="0" err="1" smtClean="0"/>
              <a:t>-technológia</a:t>
            </a:r>
            <a:r>
              <a:rPr lang="en-US" dirty="0" smtClean="0"/>
              <a:t> 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0" eaLnBrk="1" hangingPunct="1">
              <a:lnSpc>
                <a:spcPct val="90000"/>
              </a:lnSpc>
            </a:pPr>
            <a:r>
              <a:rPr lang="hu-HU" altLang="en-US" sz="2000" b="1" smtClean="0"/>
              <a:t>A Wi-Fi, Wimax, WiBro technológia egyre szélesebb körben kerül alkalmazásra. Ez lehetővé teszi a fizikai és a virtuális világ összekapcsolását az Internet segítségével. 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000" b="1" smtClean="0"/>
              <a:t>Hosszabb távon létrejön a mindenhol jelenlévő hálózati társadalom (ubiquitous network society). A vezeték nélküli internet hozzáférés kialakításában kulcskérdés a frekvenciahasznosítás és az interoperabilitás.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000" b="1" smtClean="0"/>
              <a:t>A szenzorhálózatok fejlődése szintén szorosan összefügg az Internettel: Ezen hálózatok első generációjának tekinthető RFID (rádiófrekvenciás azonosításon alapuló) technológia, amelyet már széles körben kezdtek alkalmazni az üzleti világban és kormányzati alkalmazásokban is. Ezek az olcsó és kisméretű szenzorok-chipek az Internethez kapcsolódva elsősorban vezeték nélküli technológiával új innovatív alkalmazásokat hoznak létre. Ilyenek a beszállítói lánc vagy az egészségügy területén már most láthatóak</a:t>
            </a:r>
            <a:r>
              <a:rPr lang="hu-HU" altLang="en-US" sz="2000" smtClean="0"/>
              <a:t>.</a:t>
            </a:r>
            <a:endParaRPr lang="en-US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15953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0F3329-908C-4613-AD0D-DE5CE23B04E3}" type="datetime1">
              <a:rPr lang="en-US"/>
              <a:pPr>
                <a:defRPr/>
              </a:pPr>
              <a:t>2/20/2015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Az Internet jövője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2D833-6133-4A21-A2EE-4461894ED1A7}" type="slidenum">
              <a:rPr lang="hu-HU"/>
              <a:pPr>
                <a:defRPr/>
              </a:pPr>
              <a:t>95</a:t>
            </a:fld>
            <a:endParaRPr lang="hu-HU"/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altLang="en-US" sz="2400" dirty="0" smtClean="0"/>
              <a:t>A jövő hálózati infrastruktúra jellemzői</a:t>
            </a:r>
            <a:endParaRPr lang="en-US" altLang="en-US" sz="2400" dirty="0" smtClean="0"/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0213"/>
            <a:ext cx="8153400" cy="4668837"/>
          </a:xfrm>
        </p:spPr>
        <p:txBody>
          <a:bodyPr/>
          <a:lstStyle/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hu-HU" altLang="en-US" sz="2000" b="1" dirty="0" smtClean="0"/>
              <a:t>A következő követelményeknek kell megfelelnie a jövő hálózatának: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000" b="1" dirty="0" smtClean="0"/>
              <a:t>Skálázható, dinamikus címzés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000" b="1" dirty="0" smtClean="0"/>
              <a:t>Hatékony adat és forgalom management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000" b="1" dirty="0" smtClean="0"/>
              <a:t> Mindenhol jelenlévő, biztonságos , személyiségi jogokat biztosító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000" b="1" dirty="0" smtClean="0"/>
              <a:t>Magas rendelkezésre állás és egyszerűség</a:t>
            </a:r>
          </a:p>
          <a:p>
            <a:pPr indent="0" eaLnBrk="1" hangingPunct="1">
              <a:lnSpc>
                <a:spcPct val="90000"/>
              </a:lnSpc>
            </a:pPr>
            <a:r>
              <a:rPr lang="hu-HU" altLang="en-US" sz="2000" b="1" dirty="0" smtClean="0"/>
              <a:t>Az új típusú alkalmazások kiszolgálása: 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hu-HU" altLang="en-US" sz="2000" b="1" dirty="0" smtClean="0"/>
              <a:t> - végpontok közötti nagysebességű áteresztő képesség, 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hu-HU" altLang="en-US" sz="2000" b="1" dirty="0" smtClean="0"/>
              <a:t> - virtuális világ, 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hu-HU" altLang="en-US" sz="2000" b="1" dirty="0" smtClean="0"/>
              <a:t> - 3D , 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hu-HU" altLang="en-US" sz="2000" b="1" dirty="0" smtClean="0"/>
              <a:t> - szenzor hálózatok, 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hu-HU" altLang="en-US" sz="2000" b="1" dirty="0" smtClean="0"/>
              <a:t> - felhasználók által generált szolgáltatások és tartalmak </a:t>
            </a:r>
          </a:p>
          <a:p>
            <a:pPr indent="0" eaLnBrk="1" hangingPunct="1">
              <a:lnSpc>
                <a:spcPct val="90000"/>
              </a:lnSpc>
            </a:pPr>
            <a:endParaRPr lang="hu-HU" altLang="en-US" sz="2000" b="1" dirty="0" smtClean="0">
              <a:solidFill>
                <a:srgbClr val="003296"/>
              </a:solidFill>
            </a:endParaRPr>
          </a:p>
          <a:p>
            <a:pPr indent="0" eaLnBrk="1" hangingPunct="1">
              <a:lnSpc>
                <a:spcPct val="90000"/>
              </a:lnSpc>
            </a:pPr>
            <a:endParaRPr lang="en-US" altLang="en-US" sz="2000" b="1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en-US" sz="3600" dirty="0" smtClean="0"/>
              <a:t>Internet </a:t>
            </a:r>
            <a:r>
              <a:rPr lang="hu-HU" altLang="en-US" sz="3600" dirty="0" err="1" smtClean="0"/>
              <a:t>jövője-OECD-gazdaság</a:t>
            </a:r>
            <a:endParaRPr lang="hu-HU" altLang="en-US" sz="3600" dirty="0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altLang="en-US" dirty="0" smtClean="0"/>
              <a:t>Internet hozzájárulása a GDP-hez:</a:t>
            </a:r>
          </a:p>
          <a:p>
            <a:pPr>
              <a:buFontTx/>
              <a:buChar char="-"/>
            </a:pPr>
            <a:r>
              <a:rPr lang="hu-HU" altLang="en-US" dirty="0" smtClean="0"/>
              <a:t>1.672 </a:t>
            </a:r>
            <a:r>
              <a:rPr lang="hu-HU" altLang="en-US" dirty="0" err="1" smtClean="0"/>
              <a:t>millárd</a:t>
            </a:r>
            <a:r>
              <a:rPr lang="hu-HU" altLang="en-US" dirty="0" smtClean="0"/>
              <a:t> dollár   a totál GDP 2.9%-a</a:t>
            </a:r>
          </a:p>
          <a:p>
            <a:pPr>
              <a:buFontTx/>
              <a:buChar char="-"/>
            </a:pPr>
            <a:r>
              <a:rPr lang="hu-HU" altLang="en-US" dirty="0" smtClean="0"/>
              <a:t>Ágazatok szerint:</a:t>
            </a:r>
          </a:p>
          <a:p>
            <a:pPr>
              <a:buFontTx/>
              <a:buChar char="-"/>
            </a:pPr>
            <a:r>
              <a:rPr lang="hu-HU" altLang="en-US" dirty="0" smtClean="0"/>
              <a:t>Mezőgazdaság:  2.2%</a:t>
            </a:r>
          </a:p>
          <a:p>
            <a:pPr>
              <a:buFontTx/>
              <a:buChar char="-"/>
            </a:pPr>
            <a:r>
              <a:rPr lang="hu-HU" altLang="en-US" dirty="0" smtClean="0"/>
              <a:t>Internet              3.4%</a:t>
            </a:r>
          </a:p>
          <a:p>
            <a:pPr>
              <a:buFontTx/>
              <a:buChar char="-"/>
            </a:pPr>
            <a:r>
              <a:rPr lang="hu-HU" altLang="en-US" dirty="0" smtClean="0"/>
              <a:t>GDP növekedés    1995 – 2009</a:t>
            </a:r>
          </a:p>
          <a:p>
            <a:pPr>
              <a:buFontTx/>
              <a:buChar char="-"/>
            </a:pPr>
            <a:r>
              <a:rPr lang="hu-HU" altLang="en-US" dirty="0" smtClean="0"/>
              <a:t>Svédország            33%              3.9%</a:t>
            </a:r>
          </a:p>
          <a:p>
            <a:pPr>
              <a:buFontTx/>
              <a:buChar char="-"/>
            </a:pPr>
            <a:r>
              <a:rPr lang="hu-HU" altLang="en-US" dirty="0" smtClean="0"/>
              <a:t>US                         15%	      4.7%</a:t>
            </a:r>
          </a:p>
          <a:p>
            <a:pPr>
              <a:buFontTx/>
              <a:buChar char="-"/>
            </a:pPr>
            <a:r>
              <a:rPr lang="hu-HU" altLang="en-US" dirty="0" err="1" smtClean="0"/>
              <a:t>Németo</a:t>
            </a:r>
            <a:r>
              <a:rPr lang="hu-HU" altLang="en-US" dirty="0" smtClean="0"/>
              <a:t>.                24%              1.9%</a:t>
            </a:r>
          </a:p>
          <a:p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92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/>
          <p:cNvSpPr>
            <a:spLocks noChangeArrowheads="1" noChangeShapeType="1" noTextEdit="1"/>
          </p:cNvSpPr>
          <p:nvPr/>
        </p:nvSpPr>
        <p:spPr bwMode="auto">
          <a:xfrm>
            <a:off x="1041400" y="530225"/>
            <a:ext cx="7065963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solidFill>
                  <a:srgbClr val="A50021"/>
                </a:solidFill>
                <a:latin typeface="Verdana"/>
              </a:rPr>
              <a:t>Dimensions of Future Internet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106363" y="1955800"/>
            <a:ext cx="278765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2075" indent="-92075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1pPr>
            <a:lvl2pPr marL="742950" indent="-28575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2pPr>
            <a:lvl3pPr marL="11430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3pPr>
            <a:lvl4pPr marL="16002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4pPr>
            <a:lvl5pPr marL="20574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9pPr>
          </a:lstStyle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800">
                <a:solidFill>
                  <a:srgbClr val="A50021"/>
                </a:solidFill>
                <a:latin typeface="Georgia" pitchFamily="18" charset="0"/>
              </a:rPr>
              <a:t>Terabyte networks</a:t>
            </a: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800">
                <a:solidFill>
                  <a:srgbClr val="A50021"/>
                </a:solidFill>
                <a:latin typeface="Georgia" pitchFamily="18" charset="0"/>
              </a:rPr>
              <a:t>Complexity</a:t>
            </a: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800">
                <a:solidFill>
                  <a:srgbClr val="A50021"/>
                </a:solidFill>
                <a:latin typeface="Georgia" pitchFamily="18" charset="0"/>
              </a:rPr>
              <a:t>Mobility </a:t>
            </a: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800">
                <a:solidFill>
                  <a:srgbClr val="A50021"/>
                </a:solidFill>
                <a:latin typeface="Georgia" pitchFamily="18" charset="0"/>
              </a:rPr>
              <a:t>Internet of things</a:t>
            </a:r>
          </a:p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800">
                <a:solidFill>
                  <a:srgbClr val="A50021"/>
                </a:solidFill>
                <a:latin typeface="Georgia" pitchFamily="18" charset="0"/>
              </a:rPr>
              <a:t>Clean slate approaches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6316663" y="1866900"/>
            <a:ext cx="2647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1pPr>
            <a:lvl2pPr marL="742950" indent="-28575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2pPr>
            <a:lvl3pPr marL="11430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3pPr>
            <a:lvl4pPr marL="16002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4pPr>
            <a:lvl5pPr marL="20574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800">
                <a:solidFill>
                  <a:srgbClr val="A50021"/>
                </a:solidFill>
                <a:latin typeface="Georgia" pitchFamily="18" charset="0"/>
              </a:rPr>
              <a:t>Support investments: backward compatibility</a:t>
            </a:r>
          </a:p>
          <a:p>
            <a:pPr algn="r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800">
                <a:solidFill>
                  <a:srgbClr val="A50021"/>
                </a:solidFill>
                <a:latin typeface="Georgia" pitchFamily="18" charset="0"/>
              </a:rPr>
              <a:t>Need for (open) standards</a:t>
            </a:r>
          </a:p>
          <a:p>
            <a:pPr algn="r"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800">
                <a:solidFill>
                  <a:srgbClr val="A50021"/>
                </a:solidFill>
                <a:latin typeface="Georgia" pitchFamily="18" charset="0"/>
              </a:rPr>
              <a:t>Security for commer-cial services and applications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373063" y="4879975"/>
            <a:ext cx="84105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1pPr>
            <a:lvl2pPr marL="742950" indent="-28575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2pPr>
            <a:lvl3pPr marL="11430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3pPr>
            <a:lvl4pPr marL="16002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4pPr>
            <a:lvl5pPr marL="2057400" indent="-228600" eaLnBrk="0" hangingPunct="0">
              <a:defRPr sz="3200">
                <a:solidFill>
                  <a:srgbClr val="0D2C6A"/>
                </a:solidFill>
                <a:latin typeface="H-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D2C6A"/>
                </a:solidFill>
                <a:latin typeface="H-Times New Roman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800">
                <a:solidFill>
                  <a:srgbClr val="A50021"/>
                </a:solidFill>
                <a:latin typeface="Georgia" pitchFamily="18" charset="0"/>
              </a:rPr>
              <a:t>European competitiveness on future Internet (act where market forces fail)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800">
                <a:solidFill>
                  <a:srgbClr val="A50021"/>
                </a:solidFill>
                <a:latin typeface="Georgia" pitchFamily="18" charset="0"/>
              </a:rPr>
              <a:t>Consumer protection / empowerment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800">
                <a:solidFill>
                  <a:srgbClr val="A50021"/>
                </a:solidFill>
                <a:latin typeface="Georgia" pitchFamily="18" charset="0"/>
              </a:rPr>
              <a:t>Social responsibility: preserve neutrality, openness, fairness, social role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1800">
                <a:solidFill>
                  <a:srgbClr val="A50021"/>
                </a:solidFill>
                <a:latin typeface="Georgia" pitchFamily="18" charset="0"/>
              </a:rPr>
              <a:t>Balance the need for security/accountability and the right to privacy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3" y="2030413"/>
            <a:ext cx="5245100" cy="2736850"/>
            <a:chOff x="1231" y="1279"/>
            <a:chExt cx="3304" cy="1724"/>
          </a:xfrm>
        </p:grpSpPr>
        <p:sp>
          <p:nvSpPr>
            <p:cNvPr id="79880" name="Oval 7"/>
            <p:cNvSpPr>
              <a:spLocks noChangeArrowheads="1"/>
            </p:cNvSpPr>
            <p:nvPr/>
          </p:nvSpPr>
          <p:spPr bwMode="auto">
            <a:xfrm>
              <a:off x="1924" y="2016"/>
              <a:ext cx="1824" cy="987"/>
            </a:xfrm>
            <a:prstGeom prst="ellipse">
              <a:avLst/>
            </a:prstGeom>
            <a:solidFill>
              <a:schemeClr val="hlink">
                <a:alpha val="45882"/>
              </a:schemeClr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1pPr>
              <a:lvl2pPr marL="742950" indent="-285750"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2pPr>
              <a:lvl3pPr marL="1143000" indent="-228600"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3pPr>
              <a:lvl4pPr marL="1600200" indent="-228600"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4pPr>
              <a:lvl5pPr marL="2057400" indent="-228600"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D2C6A"/>
                  </a:solidFill>
                  <a:latin typeface="H-Times New Roma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D2C6A"/>
                  </a:solidFill>
                  <a:latin typeface="H-Times New Roma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D2C6A"/>
                  </a:solidFill>
                  <a:latin typeface="H-Times New Roma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D2C6A"/>
                  </a:solidFill>
                  <a:latin typeface="H-Times New Roman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GB" altLang="en-US" sz="2400" b="1">
                  <a:solidFill>
                    <a:srgbClr val="A50021"/>
                  </a:solidFill>
                  <a:latin typeface="Georgia" pitchFamily="18" charset="0"/>
                  <a:cs typeface="Arial" pitchFamily="34" charset="0"/>
                </a:rPr>
                <a:t>Societal/Political</a:t>
              </a:r>
            </a:p>
          </p:txBody>
        </p:sp>
        <p:sp>
          <p:nvSpPr>
            <p:cNvPr id="79881" name="Oval 8"/>
            <p:cNvSpPr>
              <a:spLocks noChangeArrowheads="1"/>
            </p:cNvSpPr>
            <p:nvPr/>
          </p:nvSpPr>
          <p:spPr bwMode="auto">
            <a:xfrm>
              <a:off x="2711" y="1285"/>
              <a:ext cx="1824" cy="987"/>
            </a:xfrm>
            <a:prstGeom prst="ellipse">
              <a:avLst/>
            </a:prstGeom>
            <a:solidFill>
              <a:srgbClr val="F282E5">
                <a:alpha val="45882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F282E5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1pPr>
              <a:lvl2pPr marL="742950" indent="-285750"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2pPr>
              <a:lvl3pPr marL="1143000" indent="-228600"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3pPr>
              <a:lvl4pPr marL="1600200" indent="-228600"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4pPr>
              <a:lvl5pPr marL="2057400" indent="-228600"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D2C6A"/>
                  </a:solidFill>
                  <a:latin typeface="H-Times New Roma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D2C6A"/>
                  </a:solidFill>
                  <a:latin typeface="H-Times New Roma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D2C6A"/>
                  </a:solidFill>
                  <a:latin typeface="H-Times New Roma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D2C6A"/>
                  </a:solidFill>
                  <a:latin typeface="H-Times New Roman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GB" altLang="en-US" sz="2400" b="1">
                  <a:solidFill>
                    <a:srgbClr val="A50021"/>
                  </a:solidFill>
                  <a:latin typeface="Georgia" pitchFamily="18" charset="0"/>
                  <a:cs typeface="Arial" pitchFamily="34" charset="0"/>
                </a:rPr>
                <a:t>Economic</a:t>
              </a:r>
            </a:p>
          </p:txBody>
        </p:sp>
        <p:sp>
          <p:nvSpPr>
            <p:cNvPr id="79882" name="Oval 9"/>
            <p:cNvSpPr>
              <a:spLocks noChangeArrowheads="1"/>
            </p:cNvSpPr>
            <p:nvPr/>
          </p:nvSpPr>
          <p:spPr bwMode="auto">
            <a:xfrm>
              <a:off x="1231" y="1279"/>
              <a:ext cx="1824" cy="987"/>
            </a:xfrm>
            <a:prstGeom prst="ellipse">
              <a:avLst/>
            </a:prstGeom>
            <a:solidFill>
              <a:srgbClr val="7889FB">
                <a:alpha val="45882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25400" prstMaterial="legacyMatte">
              <a:bevelT w="13500" h="13500" prst="angle"/>
              <a:bevelB w="13500" h="13500" prst="angle"/>
              <a:extrusionClr>
                <a:srgbClr val="7889FB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1pPr>
              <a:lvl2pPr marL="742950" indent="-285750"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2pPr>
              <a:lvl3pPr marL="1143000" indent="-228600"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3pPr>
              <a:lvl4pPr marL="1600200" indent="-228600"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4pPr>
              <a:lvl5pPr marL="2057400" indent="-228600" eaLnBrk="0" hangingPunct="0">
                <a:defRPr sz="3200">
                  <a:solidFill>
                    <a:srgbClr val="0D2C6A"/>
                  </a:solidFill>
                  <a:latin typeface="H-Times New Roman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D2C6A"/>
                  </a:solidFill>
                  <a:latin typeface="H-Times New Roman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D2C6A"/>
                  </a:solidFill>
                  <a:latin typeface="H-Times New Roman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D2C6A"/>
                  </a:solidFill>
                  <a:latin typeface="H-Times New Roman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D2C6A"/>
                  </a:solidFill>
                  <a:latin typeface="H-Times New Roman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GB" altLang="en-US" sz="2400" b="1">
                  <a:solidFill>
                    <a:srgbClr val="A50021"/>
                  </a:solidFill>
                  <a:latin typeface="Georgia" pitchFamily="18" charset="0"/>
                  <a:cs typeface="Arial" pitchFamily="34" charset="0"/>
                </a:rPr>
                <a:t>Technological</a:t>
              </a:r>
            </a:p>
          </p:txBody>
        </p:sp>
      </p:grpSp>
      <p:sp>
        <p:nvSpPr>
          <p:cNvPr id="79879" name="WordArt 10"/>
          <p:cNvSpPr>
            <a:spLocks noChangeArrowheads="1" noChangeShapeType="1" noTextEdit="1"/>
          </p:cNvSpPr>
          <p:nvPr/>
        </p:nvSpPr>
        <p:spPr bwMode="auto">
          <a:xfrm flipV="1">
            <a:off x="1041400" y="898525"/>
            <a:ext cx="7065963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gradFill rotWithShape="1">
                  <a:gsLst>
                    <a:gs pos="0">
                      <a:srgbClr val="FFFFFF">
                        <a:alpha val="39998"/>
                      </a:srgbClr>
                    </a:gs>
                    <a:gs pos="100000">
                      <a:srgbClr val="A50021">
                        <a:alpha val="39998"/>
                      </a:srgbClr>
                    </a:gs>
                  </a:gsLst>
                  <a:lin ang="5400000" scaled="1"/>
                </a:gradFill>
                <a:latin typeface="Verdana"/>
              </a:rPr>
              <a:t>Dimensions of Future Internet</a:t>
            </a:r>
          </a:p>
        </p:txBody>
      </p:sp>
    </p:spTree>
    <p:extLst>
      <p:ext uri="{BB962C8B-B14F-4D97-AF65-F5344CB8AC3E}">
        <p14:creationId xmlns:p14="http://schemas.microsoft.com/office/powerpoint/2010/main" val="7938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  <p:bldP spid="206852" grpId="0"/>
      <p:bldP spid="20685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2150"/>
            <a:ext cx="9144000" cy="6049963"/>
          </a:xfrm>
        </p:spPr>
      </p:pic>
    </p:spTree>
    <p:extLst>
      <p:ext uri="{BB962C8B-B14F-4D97-AF65-F5344CB8AC3E}">
        <p14:creationId xmlns:p14="http://schemas.microsoft.com/office/powerpoint/2010/main" val="36028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80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92150"/>
            <a:ext cx="9144000" cy="6165850"/>
          </a:xfrm>
        </p:spPr>
      </p:pic>
    </p:spTree>
    <p:extLst>
      <p:ext uri="{BB962C8B-B14F-4D97-AF65-F5344CB8AC3E}">
        <p14:creationId xmlns:p14="http://schemas.microsoft.com/office/powerpoint/2010/main" val="19377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2208</TotalTime>
  <Words>5634</Words>
  <Application>Microsoft Office PowerPoint</Application>
  <PresentationFormat>Diavetítés a képernyőre (4:3 oldalarány)</PresentationFormat>
  <Paragraphs>799</Paragraphs>
  <Slides>102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102</vt:i4>
      </vt:variant>
    </vt:vector>
  </HeadingPairs>
  <TitlesOfParts>
    <vt:vector size="115" baseType="lpstr">
      <vt:lpstr>宋体</vt:lpstr>
      <vt:lpstr>宋体</vt:lpstr>
      <vt:lpstr>Arial</vt:lpstr>
      <vt:lpstr>Arial CE</vt:lpstr>
      <vt:lpstr>Calibri</vt:lpstr>
      <vt:lpstr>Georgia</vt:lpstr>
      <vt:lpstr>Symbol</vt:lpstr>
      <vt:lpstr>Times New Roman</vt:lpstr>
      <vt:lpstr>Trebuchet MS</vt:lpstr>
      <vt:lpstr>Verdana</vt:lpstr>
      <vt:lpstr>Wingdings</vt:lpstr>
      <vt:lpstr>Wingdings 2</vt:lpstr>
      <vt:lpstr>Technika</vt:lpstr>
      <vt:lpstr>Internet   az  információs társadalom Kritikus Infrastruktúrája                    </vt:lpstr>
      <vt:lpstr>Bemutatkozás- Dr. Bakonyi Péter</vt:lpstr>
      <vt:lpstr> </vt:lpstr>
      <vt:lpstr>  </vt:lpstr>
      <vt:lpstr>PowerPoint bemutató</vt:lpstr>
      <vt:lpstr>PowerPoint bemutató</vt:lpstr>
      <vt:lpstr>Mi volt az ARPANET?</vt:lpstr>
      <vt:lpstr>PowerPoint bemutató</vt:lpstr>
      <vt:lpstr>A TCP/IP protokoll</vt:lpstr>
      <vt:lpstr>A TCP/IP protokoll</vt:lpstr>
      <vt:lpstr>TCP/IP Internet and OSI-RM</vt:lpstr>
      <vt:lpstr> Az Internet új irányítási mechanizmusa</vt:lpstr>
      <vt:lpstr>IP Addressing</vt:lpstr>
      <vt:lpstr>IP Addressing</vt:lpstr>
      <vt:lpstr>Dotted Decimal Notation (DDN)</vt:lpstr>
      <vt:lpstr>Max. host and net numbers</vt:lpstr>
      <vt:lpstr>The Domain Name System (DNS)</vt:lpstr>
      <vt:lpstr>The Domain Name System (DNS)</vt:lpstr>
      <vt:lpstr>Top-Level Domains</vt:lpstr>
      <vt:lpstr>Top-Level Domains</vt:lpstr>
      <vt:lpstr>NSFNET</vt:lpstr>
      <vt:lpstr>Internet backbone</vt:lpstr>
      <vt:lpstr>Üzleti Internet</vt:lpstr>
      <vt:lpstr>Internet eXchange Points (IXPs)</vt:lpstr>
      <vt:lpstr>PowerPoint bemutató</vt:lpstr>
      <vt:lpstr>WWW</vt:lpstr>
      <vt:lpstr>Az Internet irányítási struktúrája</vt:lpstr>
      <vt:lpstr>Az Internet irányítási struktúrája</vt:lpstr>
      <vt:lpstr>PowerPoint bemutató</vt:lpstr>
      <vt:lpstr>PowerPoint bemutató</vt:lpstr>
      <vt:lpstr>Internet szabványok</vt:lpstr>
      <vt:lpstr>Internet szabványok</vt:lpstr>
      <vt:lpstr>Internet szabványok</vt:lpstr>
      <vt:lpstr>ENUM</vt:lpstr>
      <vt:lpstr>ENUM</vt:lpstr>
      <vt:lpstr>ENUM</vt:lpstr>
      <vt:lpstr>PowerPoint bemutató</vt:lpstr>
      <vt:lpstr>PowerPoint bemutató</vt:lpstr>
      <vt:lpstr>PowerPoint bemutató</vt:lpstr>
      <vt:lpstr>ENUM</vt:lpstr>
      <vt:lpstr> </vt:lpstr>
      <vt:lpstr>Az IPv4 és IPv6 Internet szabványok jelenlegi helyzete</vt:lpstr>
      <vt:lpstr>P         IPv6  elvárt tulajdonságaifő célkitűzései</vt:lpstr>
      <vt:lpstr>PowerPoint bemutató</vt:lpstr>
      <vt:lpstr>Az IPv6 (vag   IPv6  tulajdonságai t generation) jellemzői</vt:lpstr>
      <vt:lpstr>Az IPv6 (vagy IPng – IP n P           IPv6  elvárt tulajdonságaifő ext generation) jellemzői</vt:lpstr>
      <vt:lpstr>Az IPv6 (vagy IPng – IP next genera P            IPv6  elvárt tulajdonságaifő tion) jellemzői</vt:lpstr>
      <vt:lpstr>Az IPv6 (vagy IPng – IP n P             IPv6   tulajdonságaiext generation) jellemzői</vt:lpstr>
      <vt:lpstr>Az   IPv4 és IPv6 összehasonlítása Az IPv4 és összehasonlítás.</vt:lpstr>
      <vt:lpstr>PowerPoint bemutató</vt:lpstr>
      <vt:lpstr>PowerPoint bemutató</vt:lpstr>
      <vt:lpstr>PowerPoint bemutató</vt:lpstr>
      <vt:lpstr>PowerPoint bemutató</vt:lpstr>
      <vt:lpstr>PowerPoint bemutató</vt:lpstr>
      <vt:lpstr>NGN - Next Generation Network</vt:lpstr>
      <vt:lpstr>Konvergencia</vt:lpstr>
      <vt:lpstr>Új generációs hálózatok( NGN )</vt:lpstr>
      <vt:lpstr>PowerPoint bemutató</vt:lpstr>
      <vt:lpstr>PowerPoint bemutató</vt:lpstr>
      <vt:lpstr>Az új generációs hálózatok trendje</vt:lpstr>
      <vt:lpstr>Az új generációs hálózatok trendje</vt:lpstr>
      <vt:lpstr>NGN</vt:lpstr>
      <vt:lpstr>PowerPoint bemutató</vt:lpstr>
      <vt:lpstr>NGN</vt:lpstr>
      <vt:lpstr>NGN</vt:lpstr>
      <vt:lpstr>NGN</vt:lpstr>
      <vt:lpstr>NGN</vt:lpstr>
      <vt:lpstr>Az NGN és az Internet viszonya  </vt:lpstr>
      <vt:lpstr>Az Internet irányítás jellemzői</vt:lpstr>
      <vt:lpstr>Az Internet sikerének titka</vt:lpstr>
      <vt:lpstr>Az Internet jövőbeli szerepe</vt:lpstr>
      <vt:lpstr>Az Internet jövőbeli szerepe-felhasználó szerepe</vt:lpstr>
      <vt:lpstr>Az Internet jövőbeli szerepe-magánszektor</vt:lpstr>
      <vt:lpstr>Az Internet jövőbeli szerepe-teljesítmény mérés</vt:lpstr>
      <vt:lpstr>Az Internet jövőbeli szerepe-kutatás</vt:lpstr>
      <vt:lpstr>Az Internet jövőbeli szerepe-kutatás</vt:lpstr>
      <vt:lpstr>A jövő Internete</vt:lpstr>
      <vt:lpstr>GENI: Global Environment  for Network Innovation</vt:lpstr>
      <vt:lpstr>GENI: Glogal Environment  for Network Innovation</vt:lpstr>
      <vt:lpstr>PowerPoint bemutató</vt:lpstr>
      <vt:lpstr>PowerPoint bemutató</vt:lpstr>
      <vt:lpstr>PowerPoint bemutató</vt:lpstr>
      <vt:lpstr> </vt:lpstr>
      <vt:lpstr>PowerPoint bemutató</vt:lpstr>
      <vt:lpstr>PowerPoint bemutató</vt:lpstr>
      <vt:lpstr>PowerPoint bemutató</vt:lpstr>
      <vt:lpstr>EU FP7 keretprogram struktúra</vt:lpstr>
      <vt:lpstr>PowerPoint bemutató</vt:lpstr>
      <vt:lpstr>Information and Communication Technologies (ICT)–Part  1</vt:lpstr>
      <vt:lpstr>PowerPoint bemutató</vt:lpstr>
      <vt:lpstr>Az Internet jövője-várható fejlődés</vt:lpstr>
      <vt:lpstr>Az Internet jövője-várható fejlődés</vt:lpstr>
      <vt:lpstr>Az Internet jövője - alkalmazás</vt:lpstr>
      <vt:lpstr>Az Internet jövője -befolyásoló tényezők -technológia </vt:lpstr>
      <vt:lpstr>A jövő hálózati infrastruktúra jellemzői</vt:lpstr>
      <vt:lpstr>Internet jövője-OECD-gazdaság</vt:lpstr>
      <vt:lpstr>PowerPoint bemutató</vt:lpstr>
      <vt:lpstr>PowerPoint bemutató</vt:lpstr>
      <vt:lpstr>PowerPoint bemutató</vt:lpstr>
      <vt:lpstr>Következtetések</vt:lpstr>
      <vt:lpstr>PowerPoint bemutató</vt:lpstr>
      <vt:lpstr>PowerPoint bemutató</vt:lpstr>
    </vt:vector>
  </TitlesOfParts>
  <Company>Drscreen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Jövő Internet kutatások az elmélettől az alkalmazásig (Future Internet Research, Services and Technology - FIRST)</dc:title>
  <dc:creator>PocsaiEnikő</dc:creator>
  <cp:lastModifiedBy>bakonyi</cp:lastModifiedBy>
  <cp:revision>185</cp:revision>
  <dcterms:created xsi:type="dcterms:W3CDTF">2012-05-03T09:29:15Z</dcterms:created>
  <dcterms:modified xsi:type="dcterms:W3CDTF">2015-02-20T08:13:18Z</dcterms:modified>
</cp:coreProperties>
</file>